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972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0" y="116"/>
      </p:cViewPr>
      <p:guideLst>
        <p:guide orient="horz" pos="215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presProps" Target="presProps.xml"  /><Relationship Id="rId35" Type="http://schemas.openxmlformats.org/officeDocument/2006/relationships/viewProps" Target="viewProps.xml"  /><Relationship Id="rId36" Type="http://schemas.openxmlformats.org/officeDocument/2006/relationships/theme" Target="theme/theme1.xml"  /><Relationship Id="rId37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5B53D-226B-4CF4-9AC7-BF7890C2F655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video" Target="file:///C:/Users/zintn/Downloads/backend.mp4" TargetMode="External" /><Relationship Id="rId3" Type="http://schemas.openxmlformats.org/officeDocument/2006/relationships/image" Target="../media/image29.png"  /><Relationship Id="rId4" Type="http://schemas.openxmlformats.org/officeDocument/2006/relationships/video" Target="../media/media1.mp4"  /><Relationship Id="rId5" Type="http://schemas.microsoft.com/office/2007/relationships/media" Target="../media/media1.mp4"  /><Relationship Id="rId6" Type="http://schemas.openxmlformats.org/officeDocument/2006/relationships/image" Target="../media/image3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Relationship Id="rId3" Type="http://schemas.openxmlformats.org/officeDocument/2006/relationships/image" Target="../media/image35.png"  /><Relationship Id="rId4" Type="http://schemas.openxmlformats.org/officeDocument/2006/relationships/image" Target="../media/image35.png"  /><Relationship Id="rId5" Type="http://schemas.openxmlformats.org/officeDocument/2006/relationships/image" Target="../media/image3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8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Relationship Id="rId3" Type="http://schemas.openxmlformats.org/officeDocument/2006/relationships/image" Target="../media/image9.jpeg"  /><Relationship Id="rId4" Type="http://schemas.openxmlformats.org/officeDocument/2006/relationships/image" Target="../media/image1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hyperlink" Target="https://www.figma.com/file/p34xaF3tPPrfpgGn3xwJpc?node-id=0%3A1" TargetMode="External" /><Relationship Id="rId11" Type="http://schemas.openxmlformats.org/officeDocument/2006/relationships/image" Target="../media/image18.png"  /><Relationship Id="rId12" Type="http://schemas.openxmlformats.org/officeDocument/2006/relationships/hyperlink" Target="https://seen-xenon-417.notion.site/NOCS-07f66065617c4e0a9062b07bb1a1a7cb" TargetMode="External"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hyperlink" Target="https://github.com/HJTN/SW_TP.git" TargetMode="External" /><Relationship Id="rId9" Type="http://schemas.openxmlformats.org/officeDocument/2006/relationships/image" Target="../media/image17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52023" y="2333982"/>
            <a:ext cx="2687954" cy="10950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6600" b="1" spc="-300">
                <a:solidFill>
                  <a:schemeClr val="accent1"/>
                </a:solidFill>
                <a:latin typeface="+mj-lt"/>
              </a:rPr>
              <a:t>NOCS</a:t>
            </a:r>
            <a:endParaRPr lang="en-US" altLang="ko-KR" sz="6600" b="1" spc="-30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양쪽 대괄호 4"/>
          <p:cNvSpPr/>
          <p:nvPr/>
        </p:nvSpPr>
        <p:spPr>
          <a:xfrm>
            <a:off x="838200" y="2311400"/>
            <a:ext cx="10528300" cy="2235200"/>
          </a:xfrm>
          <a:prstGeom prst="bracketPair">
            <a:avLst>
              <a:gd name="adj" fmla="val 12122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3"/>
          <p:cNvSpPr txBox="1"/>
          <p:nvPr/>
        </p:nvSpPr>
        <p:spPr>
          <a:xfrm>
            <a:off x="4209097" y="3429000"/>
            <a:ext cx="3773805" cy="5471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000" b="1" spc="-300">
                <a:solidFill>
                  <a:schemeClr val="accent1"/>
                </a:solidFill>
                <a:latin typeface="+mj-lt"/>
              </a:rPr>
              <a:t>경북대 의류 공유 플랫폼</a:t>
            </a:r>
            <a:endParaRPr lang="ko-KR" altLang="en-US" sz="3000" b="1" spc="-30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4218623" y="4092348"/>
            <a:ext cx="3754754" cy="4709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500" b="1" spc="-300">
                <a:solidFill>
                  <a:schemeClr val="accent1"/>
                </a:solidFill>
                <a:latin typeface="+mj-lt"/>
              </a:rPr>
              <a:t>New / Old Clothes Sharing</a:t>
            </a:r>
            <a:endParaRPr lang="en-US" altLang="ko-KR" sz="2500" b="1" spc="-300">
              <a:solidFill>
                <a:schemeClr val="accent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7557" y="127626"/>
            <a:ext cx="3728697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진행 일정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3780472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grpSp>
        <p:nvGrpSpPr>
          <p:cNvPr id="76" name=""/>
          <p:cNvGrpSpPr/>
          <p:nvPr/>
        </p:nvGrpSpPr>
        <p:grpSpPr>
          <a:xfrm rot="0">
            <a:off x="761999" y="1891393"/>
            <a:ext cx="2065902" cy="1537607"/>
            <a:chOff x="761999" y="2217964"/>
            <a:chExt cx="2065902" cy="1537607"/>
          </a:xfrm>
        </p:grpSpPr>
        <p:sp>
          <p:nvSpPr>
            <p:cNvPr id="74" name=""/>
            <p:cNvSpPr/>
            <p:nvPr/>
          </p:nvSpPr>
          <p:spPr>
            <a:xfrm>
              <a:off x="761999" y="2217964"/>
              <a:ext cx="2065902" cy="153760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>
                  <a:solidFill>
                    <a:schemeClr val="tx1"/>
                  </a:solidFill>
                </a:rPr>
                <a:t>프로젝트 기획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75" name=""/>
            <p:cNvSpPr/>
            <p:nvPr/>
          </p:nvSpPr>
          <p:spPr>
            <a:xfrm>
              <a:off x="761999" y="2231571"/>
              <a:ext cx="2065901" cy="632682"/>
            </a:xfrm>
            <a:prstGeom prst="rect">
              <a:avLst/>
            </a:prstGeom>
            <a:solidFill>
              <a:srgbClr val="d3d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1</a:t>
              </a:r>
              <a:r>
                <a:rPr lang="ko-KR" altLang="en-US" b="1">
                  <a:solidFill>
                    <a:schemeClr val="tx1"/>
                  </a:solidFill>
                </a:rPr>
                <a:t>주차</a:t>
              </a:r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"/>
          <p:cNvGrpSpPr/>
          <p:nvPr/>
        </p:nvGrpSpPr>
        <p:grpSpPr>
          <a:xfrm rot="0">
            <a:off x="3524250" y="1888671"/>
            <a:ext cx="2065902" cy="1537607"/>
            <a:chOff x="761999" y="2217964"/>
            <a:chExt cx="2065902" cy="1537607"/>
          </a:xfrm>
        </p:grpSpPr>
        <p:sp>
          <p:nvSpPr>
            <p:cNvPr id="78" name=""/>
            <p:cNvSpPr/>
            <p:nvPr/>
          </p:nvSpPr>
          <p:spPr>
            <a:xfrm>
              <a:off x="761999" y="2217964"/>
              <a:ext cx="2065902" cy="153760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>
                  <a:solidFill>
                    <a:schemeClr val="tx1"/>
                  </a:solidFill>
                </a:rPr>
                <a:t>사용자 설문조사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79" name=""/>
            <p:cNvSpPr/>
            <p:nvPr/>
          </p:nvSpPr>
          <p:spPr>
            <a:xfrm>
              <a:off x="761999" y="2231570"/>
              <a:ext cx="2065901" cy="632682"/>
            </a:xfrm>
            <a:prstGeom prst="rect">
              <a:avLst/>
            </a:prstGeom>
            <a:solidFill>
              <a:srgbClr val="ebd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2</a:t>
              </a:r>
              <a:r>
                <a:rPr lang="ko-KR" altLang="en-US" b="1">
                  <a:solidFill>
                    <a:schemeClr val="tx1"/>
                  </a:solidFill>
                </a:rPr>
                <a:t>주차</a:t>
              </a:r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80" name=""/>
          <p:cNvSpPr txBox="1"/>
          <p:nvPr/>
        </p:nvSpPr>
        <p:spPr>
          <a:xfrm>
            <a:off x="2993571" y="2558142"/>
            <a:ext cx="450669" cy="36412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&gt;&gt;</a:t>
            </a:r>
            <a:endParaRPr lang="en-US" altLang="ko-KR"/>
          </a:p>
        </p:txBody>
      </p:sp>
      <p:grpSp>
        <p:nvGrpSpPr>
          <p:cNvPr id="88" name=""/>
          <p:cNvGrpSpPr/>
          <p:nvPr/>
        </p:nvGrpSpPr>
        <p:grpSpPr>
          <a:xfrm rot="0">
            <a:off x="6143625" y="1872125"/>
            <a:ext cx="2065902" cy="1537607"/>
            <a:chOff x="761999" y="2217964"/>
            <a:chExt cx="2065902" cy="1537607"/>
          </a:xfrm>
        </p:grpSpPr>
        <p:sp>
          <p:nvSpPr>
            <p:cNvPr id="89" name=""/>
            <p:cNvSpPr/>
            <p:nvPr/>
          </p:nvSpPr>
          <p:spPr>
            <a:xfrm>
              <a:off x="761999" y="2217964"/>
              <a:ext cx="2065902" cy="153760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>
                  <a:solidFill>
                    <a:schemeClr val="tx1"/>
                  </a:solidFill>
                </a:rPr>
                <a:t>프로토타입 개발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90" name=""/>
            <p:cNvSpPr/>
            <p:nvPr/>
          </p:nvSpPr>
          <p:spPr>
            <a:xfrm>
              <a:off x="761999" y="2231571"/>
              <a:ext cx="2065901" cy="632682"/>
            </a:xfrm>
            <a:prstGeom prst="rect">
              <a:avLst/>
            </a:prstGeom>
            <a:solidFill>
              <a:srgbClr val="ee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3</a:t>
              </a:r>
              <a:r>
                <a:rPr lang="ko-KR" altLang="en-US" b="1">
                  <a:solidFill>
                    <a:schemeClr val="tx1"/>
                  </a:solidFill>
                </a:rPr>
                <a:t> </a:t>
              </a:r>
              <a:r>
                <a:rPr lang="en-US" altLang="ko-KR" b="1">
                  <a:solidFill>
                    <a:schemeClr val="tx1"/>
                  </a:solidFill>
                </a:rPr>
                <a:t>~</a:t>
              </a:r>
              <a:r>
                <a:rPr lang="ko-KR" altLang="en-US" b="1">
                  <a:solidFill>
                    <a:schemeClr val="tx1"/>
                  </a:solidFill>
                </a:rPr>
                <a:t> </a:t>
              </a:r>
              <a:r>
                <a:rPr lang="en-US" altLang="ko-KR" b="1">
                  <a:solidFill>
                    <a:schemeClr val="tx1"/>
                  </a:solidFill>
                </a:rPr>
                <a:t>5</a:t>
              </a:r>
              <a:r>
                <a:rPr lang="ko-KR" altLang="en-US" b="1">
                  <a:solidFill>
                    <a:schemeClr val="tx1"/>
                  </a:solidFill>
                </a:rPr>
                <a:t>주차</a:t>
              </a:r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"/>
          <p:cNvGrpSpPr/>
          <p:nvPr/>
        </p:nvGrpSpPr>
        <p:grpSpPr>
          <a:xfrm rot="0">
            <a:off x="8905875" y="1869403"/>
            <a:ext cx="2065902" cy="1537607"/>
            <a:chOff x="761999" y="2217964"/>
            <a:chExt cx="2065902" cy="1537607"/>
          </a:xfrm>
        </p:grpSpPr>
        <p:sp>
          <p:nvSpPr>
            <p:cNvPr id="92" name=""/>
            <p:cNvSpPr/>
            <p:nvPr/>
          </p:nvSpPr>
          <p:spPr>
            <a:xfrm>
              <a:off x="761999" y="2217964"/>
              <a:ext cx="2065902" cy="153760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>
                  <a:solidFill>
                    <a:schemeClr val="tx1"/>
                  </a:solidFill>
                </a:rPr>
                <a:t>테스팅 및 보안점 파악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93" name=""/>
            <p:cNvSpPr/>
            <p:nvPr/>
          </p:nvSpPr>
          <p:spPr>
            <a:xfrm>
              <a:off x="761999" y="2231569"/>
              <a:ext cx="2065901" cy="632682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6</a:t>
              </a:r>
              <a:r>
                <a:rPr lang="ko-KR" altLang="en-US" b="1">
                  <a:solidFill>
                    <a:schemeClr val="tx1"/>
                  </a:solidFill>
                </a:rPr>
                <a:t>주차</a:t>
              </a:r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94" name=""/>
          <p:cNvSpPr txBox="1"/>
          <p:nvPr/>
        </p:nvSpPr>
        <p:spPr>
          <a:xfrm>
            <a:off x="8375194" y="2538874"/>
            <a:ext cx="459052" cy="36434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&gt;&gt;</a:t>
            </a:r>
            <a:endParaRPr lang="en-US" altLang="ko-KR"/>
          </a:p>
        </p:txBody>
      </p:sp>
      <p:sp>
        <p:nvSpPr>
          <p:cNvPr id="96" name=""/>
          <p:cNvSpPr txBox="1"/>
          <p:nvPr/>
        </p:nvSpPr>
        <p:spPr>
          <a:xfrm>
            <a:off x="8375194" y="2538874"/>
            <a:ext cx="459052" cy="36434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&gt;&gt;</a:t>
            </a:r>
            <a:endParaRPr lang="en-US" altLang="ko-KR"/>
          </a:p>
        </p:txBody>
      </p:sp>
      <p:sp>
        <p:nvSpPr>
          <p:cNvPr id="97" name=""/>
          <p:cNvSpPr txBox="1"/>
          <p:nvPr/>
        </p:nvSpPr>
        <p:spPr>
          <a:xfrm>
            <a:off x="5665523" y="2559067"/>
            <a:ext cx="459051" cy="36320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&gt;&gt;</a:t>
            </a:r>
            <a:endParaRPr lang="en-US" altLang="ko-KR"/>
          </a:p>
        </p:txBody>
      </p:sp>
      <p:grpSp>
        <p:nvGrpSpPr>
          <p:cNvPr id="99" name=""/>
          <p:cNvGrpSpPr/>
          <p:nvPr/>
        </p:nvGrpSpPr>
        <p:grpSpPr>
          <a:xfrm rot="0">
            <a:off x="2300799" y="4008446"/>
            <a:ext cx="2065902" cy="1537607"/>
            <a:chOff x="761999" y="2217964"/>
            <a:chExt cx="2065902" cy="1537607"/>
          </a:xfrm>
        </p:grpSpPr>
        <p:sp>
          <p:nvSpPr>
            <p:cNvPr id="100" name=""/>
            <p:cNvSpPr/>
            <p:nvPr/>
          </p:nvSpPr>
          <p:spPr>
            <a:xfrm>
              <a:off x="761999" y="2217964"/>
              <a:ext cx="2065902" cy="153760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>
                  <a:solidFill>
                    <a:schemeClr val="tx1"/>
                  </a:solidFill>
                </a:rPr>
                <a:t>프로젝트 보안 및 구현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01" name=""/>
            <p:cNvSpPr/>
            <p:nvPr/>
          </p:nvSpPr>
          <p:spPr>
            <a:xfrm>
              <a:off x="761999" y="2231571"/>
              <a:ext cx="2065901" cy="632682"/>
            </a:xfrm>
            <a:prstGeom prst="rect">
              <a:avLst/>
            </a:prstGeom>
            <a:solidFill>
              <a:srgbClr val="ebe4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7</a:t>
              </a:r>
              <a:r>
                <a:rPr lang="ko-KR" altLang="en-US" b="1">
                  <a:solidFill>
                    <a:schemeClr val="tx1"/>
                  </a:solidFill>
                </a:rPr>
                <a:t> </a:t>
              </a:r>
              <a:r>
                <a:rPr lang="en-US" altLang="ko-KR" b="1">
                  <a:solidFill>
                    <a:schemeClr val="tx1"/>
                  </a:solidFill>
                </a:rPr>
                <a:t>~</a:t>
              </a:r>
              <a:r>
                <a:rPr lang="ko-KR" altLang="en-US" b="1">
                  <a:solidFill>
                    <a:schemeClr val="tx1"/>
                  </a:solidFill>
                </a:rPr>
                <a:t> </a:t>
              </a:r>
              <a:r>
                <a:rPr lang="en-US" altLang="ko-KR" b="1">
                  <a:solidFill>
                    <a:schemeClr val="tx1"/>
                  </a:solidFill>
                </a:rPr>
                <a:t>9</a:t>
              </a:r>
              <a:r>
                <a:rPr lang="ko-KR" altLang="en-US" b="1">
                  <a:solidFill>
                    <a:schemeClr val="tx1"/>
                  </a:solidFill>
                </a:rPr>
                <a:t>주차</a:t>
              </a:r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"/>
          <p:cNvGrpSpPr/>
          <p:nvPr/>
        </p:nvGrpSpPr>
        <p:grpSpPr>
          <a:xfrm rot="0">
            <a:off x="5063049" y="4005725"/>
            <a:ext cx="2065902" cy="1537607"/>
            <a:chOff x="761999" y="2217964"/>
            <a:chExt cx="2065902" cy="1537607"/>
          </a:xfrm>
        </p:grpSpPr>
        <p:sp>
          <p:nvSpPr>
            <p:cNvPr id="103" name=""/>
            <p:cNvSpPr/>
            <p:nvPr/>
          </p:nvSpPr>
          <p:spPr>
            <a:xfrm>
              <a:off x="761999" y="2217964"/>
              <a:ext cx="2065902" cy="153760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>
                  <a:solidFill>
                    <a:schemeClr val="tx1"/>
                  </a:solidFill>
                </a:rPr>
                <a:t>테스팅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04" name=""/>
            <p:cNvSpPr/>
            <p:nvPr/>
          </p:nvSpPr>
          <p:spPr>
            <a:xfrm>
              <a:off x="761999" y="2231570"/>
              <a:ext cx="2065901" cy="632682"/>
            </a:xfrm>
            <a:prstGeom prst="rect">
              <a:avLst/>
            </a:prstGeom>
            <a:solidFill>
              <a:srgbClr val="bae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10</a:t>
              </a:r>
              <a:r>
                <a:rPr lang="ko-KR" altLang="en-US" b="1">
                  <a:solidFill>
                    <a:schemeClr val="tx1"/>
                  </a:solidFill>
                </a:rPr>
                <a:t>주차</a:t>
              </a:r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105" name=""/>
          <p:cNvSpPr txBox="1"/>
          <p:nvPr/>
        </p:nvSpPr>
        <p:spPr>
          <a:xfrm>
            <a:off x="4532370" y="4675197"/>
            <a:ext cx="459050" cy="36162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&gt;&gt;</a:t>
            </a:r>
            <a:endParaRPr lang="en-US" altLang="ko-KR"/>
          </a:p>
        </p:txBody>
      </p:sp>
      <p:grpSp>
        <p:nvGrpSpPr>
          <p:cNvPr id="106" name=""/>
          <p:cNvGrpSpPr/>
          <p:nvPr/>
        </p:nvGrpSpPr>
        <p:grpSpPr>
          <a:xfrm rot="0">
            <a:off x="7682424" y="3989178"/>
            <a:ext cx="2065902" cy="1537607"/>
            <a:chOff x="761999" y="2217964"/>
            <a:chExt cx="2065902" cy="1537607"/>
          </a:xfrm>
        </p:grpSpPr>
        <p:sp>
          <p:nvSpPr>
            <p:cNvPr id="107" name=""/>
            <p:cNvSpPr/>
            <p:nvPr/>
          </p:nvSpPr>
          <p:spPr>
            <a:xfrm>
              <a:off x="761999" y="2217964"/>
              <a:ext cx="2065902" cy="153760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>
                  <a:solidFill>
                    <a:schemeClr val="tx1"/>
                  </a:solidFill>
                </a:rPr>
                <a:t>운영 및 관리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08" name=""/>
            <p:cNvSpPr/>
            <p:nvPr/>
          </p:nvSpPr>
          <p:spPr>
            <a:xfrm>
              <a:off x="761999" y="2231571"/>
              <a:ext cx="2065901" cy="632682"/>
            </a:xfrm>
            <a:prstGeom prst="rect">
              <a:avLst/>
            </a:prstGeom>
            <a:solidFill>
              <a:srgbClr val="ad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11</a:t>
              </a:r>
              <a:r>
                <a:rPr lang="ko-KR" altLang="en-US" b="1">
                  <a:solidFill>
                    <a:schemeClr val="tx1"/>
                  </a:solidFill>
                </a:rPr>
                <a:t>주차</a:t>
              </a:r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109" name=""/>
          <p:cNvSpPr txBox="1"/>
          <p:nvPr/>
        </p:nvSpPr>
        <p:spPr>
          <a:xfrm>
            <a:off x="7204322" y="4676122"/>
            <a:ext cx="459052" cy="36750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&gt;&gt;</a:t>
            </a:r>
            <a:endParaRPr lang="en-US" altLang="ko-KR"/>
          </a:p>
        </p:txBody>
      </p:sp>
      <p:sp>
        <p:nvSpPr>
          <p:cNvPr id="110" name="TextBox 2"/>
          <p:cNvSpPr txBox="1"/>
          <p:nvPr/>
        </p:nvSpPr>
        <p:spPr>
          <a:xfrm>
            <a:off x="240396" y="1115286"/>
            <a:ext cx="2964995" cy="5768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  <a:latin typeface="나눔고딕 ExtraBold"/>
                <a:ea typeface="나눔고딕 ExtraBold"/>
              </a:rPr>
              <a:t>-</a:t>
            </a:r>
            <a:r>
              <a:rPr lang="ko-KR" altLang="en-US" sz="32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  <a:latin typeface="나눔고딕 ExtraBold"/>
                <a:ea typeface="나눔고딕 ExtraBold"/>
              </a:rPr>
              <a:t>  원래 진행 일정</a:t>
            </a:r>
            <a:endParaRPr lang="ko-KR" altLang="en-US" sz="3200" b="1" spc="-300">
              <a:ln w="9525">
                <a:solidFill>
                  <a:schemeClr val="lt1"/>
                </a:solidFill>
              </a:ln>
              <a:solidFill>
                <a:schemeClr val="accent1"/>
              </a:solidFill>
              <a:latin typeface="나눔고딕 ExtraBold"/>
              <a:ea typeface="나눔고딕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7557" y="127626"/>
            <a:ext cx="3728697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진행 일정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3780472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grpSp>
        <p:nvGrpSpPr>
          <p:cNvPr id="76" name=""/>
          <p:cNvGrpSpPr/>
          <p:nvPr/>
        </p:nvGrpSpPr>
        <p:grpSpPr>
          <a:xfrm rot="0">
            <a:off x="962950" y="2781519"/>
            <a:ext cx="2065902" cy="1537607"/>
            <a:chOff x="761999" y="2217964"/>
            <a:chExt cx="2065902" cy="1537607"/>
          </a:xfrm>
        </p:grpSpPr>
        <p:sp>
          <p:nvSpPr>
            <p:cNvPr id="74" name=""/>
            <p:cNvSpPr/>
            <p:nvPr/>
          </p:nvSpPr>
          <p:spPr>
            <a:xfrm>
              <a:off x="761999" y="2217964"/>
              <a:ext cx="2065902" cy="153760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>
                  <a:solidFill>
                    <a:schemeClr val="tx1"/>
                  </a:solidFill>
                </a:rPr>
                <a:t>프로젝트 기획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75" name=""/>
            <p:cNvSpPr/>
            <p:nvPr/>
          </p:nvSpPr>
          <p:spPr>
            <a:xfrm>
              <a:off x="761999" y="2231571"/>
              <a:ext cx="2065901" cy="632682"/>
            </a:xfrm>
            <a:prstGeom prst="rect">
              <a:avLst/>
            </a:prstGeom>
            <a:solidFill>
              <a:srgbClr val="d3d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1</a:t>
              </a:r>
              <a:r>
                <a:rPr lang="ko-KR" altLang="en-US" b="1">
                  <a:solidFill>
                    <a:schemeClr val="tx1"/>
                  </a:solidFill>
                </a:rPr>
                <a:t>주차</a:t>
              </a:r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"/>
          <p:cNvGrpSpPr/>
          <p:nvPr/>
        </p:nvGrpSpPr>
        <p:grpSpPr>
          <a:xfrm rot="0">
            <a:off x="3725201" y="2778797"/>
            <a:ext cx="2065902" cy="1537607"/>
            <a:chOff x="761999" y="2217964"/>
            <a:chExt cx="2065902" cy="1537607"/>
          </a:xfrm>
        </p:grpSpPr>
        <p:sp>
          <p:nvSpPr>
            <p:cNvPr id="78" name=""/>
            <p:cNvSpPr/>
            <p:nvPr/>
          </p:nvSpPr>
          <p:spPr>
            <a:xfrm>
              <a:off x="761999" y="2217964"/>
              <a:ext cx="2065902" cy="153760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>
                  <a:solidFill>
                    <a:schemeClr val="tx1"/>
                  </a:solidFill>
                </a:rPr>
                <a:t>사용자 설문조사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79" name=""/>
            <p:cNvSpPr/>
            <p:nvPr/>
          </p:nvSpPr>
          <p:spPr>
            <a:xfrm>
              <a:off x="761999" y="2231570"/>
              <a:ext cx="2065901" cy="632682"/>
            </a:xfrm>
            <a:prstGeom prst="rect">
              <a:avLst/>
            </a:prstGeom>
            <a:solidFill>
              <a:srgbClr val="ebd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2</a:t>
              </a:r>
              <a:r>
                <a:rPr lang="ko-KR" altLang="en-US" b="1">
                  <a:solidFill>
                    <a:schemeClr val="tx1"/>
                  </a:solidFill>
                </a:rPr>
                <a:t>주차</a:t>
              </a:r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80" name=""/>
          <p:cNvSpPr txBox="1"/>
          <p:nvPr/>
        </p:nvSpPr>
        <p:spPr>
          <a:xfrm>
            <a:off x="3194522" y="3448268"/>
            <a:ext cx="450669" cy="365489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&gt;&gt;</a:t>
            </a:r>
            <a:endParaRPr lang="en-US" altLang="ko-KR"/>
          </a:p>
        </p:txBody>
      </p:sp>
      <p:grpSp>
        <p:nvGrpSpPr>
          <p:cNvPr id="88" name=""/>
          <p:cNvGrpSpPr/>
          <p:nvPr/>
        </p:nvGrpSpPr>
        <p:grpSpPr>
          <a:xfrm rot="0">
            <a:off x="6344577" y="2762251"/>
            <a:ext cx="2065902" cy="1537607"/>
            <a:chOff x="761999" y="2217964"/>
            <a:chExt cx="2065902" cy="1537607"/>
          </a:xfrm>
        </p:grpSpPr>
        <p:sp>
          <p:nvSpPr>
            <p:cNvPr id="89" name=""/>
            <p:cNvSpPr/>
            <p:nvPr/>
          </p:nvSpPr>
          <p:spPr>
            <a:xfrm>
              <a:off x="761999" y="2217964"/>
              <a:ext cx="2065902" cy="153760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>
                  <a:solidFill>
                    <a:schemeClr val="tx1"/>
                  </a:solidFill>
                </a:rPr>
                <a:t>페이지 디자인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90" name=""/>
            <p:cNvSpPr/>
            <p:nvPr/>
          </p:nvSpPr>
          <p:spPr>
            <a:xfrm>
              <a:off x="761999" y="2231571"/>
              <a:ext cx="2065901" cy="632682"/>
            </a:xfrm>
            <a:prstGeom prst="rect">
              <a:avLst/>
            </a:prstGeom>
            <a:solidFill>
              <a:srgbClr val="ee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3</a:t>
              </a:r>
              <a:r>
                <a:rPr lang="ko-KR" altLang="en-US" b="1">
                  <a:solidFill>
                    <a:schemeClr val="tx1"/>
                  </a:solidFill>
                </a:rPr>
                <a:t> </a:t>
              </a:r>
              <a:r>
                <a:rPr lang="en-US" altLang="ko-KR" b="1">
                  <a:solidFill>
                    <a:schemeClr val="tx1"/>
                  </a:solidFill>
                </a:rPr>
                <a:t>~</a:t>
              </a:r>
              <a:r>
                <a:rPr lang="ko-KR" altLang="en-US" b="1">
                  <a:solidFill>
                    <a:schemeClr val="tx1"/>
                  </a:solidFill>
                </a:rPr>
                <a:t> </a:t>
              </a:r>
              <a:r>
                <a:rPr lang="en-US" altLang="ko-KR" b="1">
                  <a:solidFill>
                    <a:schemeClr val="tx1"/>
                  </a:solidFill>
                </a:rPr>
                <a:t>4</a:t>
              </a:r>
              <a:r>
                <a:rPr lang="ko-KR" altLang="en-US" b="1">
                  <a:solidFill>
                    <a:schemeClr val="tx1"/>
                  </a:solidFill>
                </a:rPr>
                <a:t>주차</a:t>
              </a:r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"/>
          <p:cNvGrpSpPr/>
          <p:nvPr/>
        </p:nvGrpSpPr>
        <p:grpSpPr>
          <a:xfrm rot="0">
            <a:off x="9106826" y="2759529"/>
            <a:ext cx="2065902" cy="1537607"/>
            <a:chOff x="761999" y="2217964"/>
            <a:chExt cx="2065902" cy="1537607"/>
          </a:xfrm>
        </p:grpSpPr>
        <p:sp>
          <p:nvSpPr>
            <p:cNvPr id="92" name=""/>
            <p:cNvSpPr/>
            <p:nvPr/>
          </p:nvSpPr>
          <p:spPr>
            <a:xfrm>
              <a:off x="761999" y="2217964"/>
              <a:ext cx="2065902" cy="153760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>
                  <a:solidFill>
                    <a:schemeClr val="tx1"/>
                  </a:solidFill>
                </a:rPr>
                <a:t>프로젝트 개발 및 테스팅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93" name=""/>
            <p:cNvSpPr/>
            <p:nvPr/>
          </p:nvSpPr>
          <p:spPr>
            <a:xfrm>
              <a:off x="761999" y="2231569"/>
              <a:ext cx="2065901" cy="632682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5</a:t>
              </a:r>
              <a:r>
                <a:rPr lang="ko-KR" altLang="en-US" b="1">
                  <a:solidFill>
                    <a:schemeClr val="tx1"/>
                  </a:solidFill>
                </a:rPr>
                <a:t> </a:t>
              </a:r>
              <a:r>
                <a:rPr lang="en-US" altLang="ko-KR" b="1">
                  <a:solidFill>
                    <a:schemeClr val="tx1"/>
                  </a:solidFill>
                </a:rPr>
                <a:t>~</a:t>
              </a:r>
              <a:r>
                <a:rPr lang="ko-KR" altLang="en-US" b="1">
                  <a:solidFill>
                    <a:schemeClr val="tx1"/>
                  </a:solidFill>
                </a:rPr>
                <a:t> </a:t>
              </a:r>
              <a:r>
                <a:rPr lang="en-US" altLang="ko-KR" b="1">
                  <a:solidFill>
                    <a:schemeClr val="tx1"/>
                  </a:solidFill>
                </a:rPr>
                <a:t>11</a:t>
              </a:r>
              <a:r>
                <a:rPr lang="ko-KR" altLang="en-US" b="1">
                  <a:solidFill>
                    <a:schemeClr val="tx1"/>
                  </a:solidFill>
                </a:rPr>
                <a:t> 주차</a:t>
              </a:r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94" name=""/>
          <p:cNvSpPr txBox="1"/>
          <p:nvPr/>
        </p:nvSpPr>
        <p:spPr>
          <a:xfrm>
            <a:off x="8576146" y="3429000"/>
            <a:ext cx="459052" cy="36570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&gt;&gt;</a:t>
            </a:r>
            <a:endParaRPr lang="en-US" altLang="ko-KR"/>
          </a:p>
        </p:txBody>
      </p:sp>
      <p:sp>
        <p:nvSpPr>
          <p:cNvPr id="96" name=""/>
          <p:cNvSpPr txBox="1"/>
          <p:nvPr/>
        </p:nvSpPr>
        <p:spPr>
          <a:xfrm>
            <a:off x="8576146" y="3429000"/>
            <a:ext cx="459052" cy="36570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&gt;&gt;</a:t>
            </a:r>
            <a:endParaRPr lang="en-US" altLang="ko-KR"/>
          </a:p>
        </p:txBody>
      </p:sp>
      <p:sp>
        <p:nvSpPr>
          <p:cNvPr id="97" name=""/>
          <p:cNvSpPr txBox="1"/>
          <p:nvPr/>
        </p:nvSpPr>
        <p:spPr>
          <a:xfrm>
            <a:off x="5866474" y="3449193"/>
            <a:ext cx="459051" cy="36456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&gt;&gt;</a:t>
            </a:r>
            <a:endParaRPr lang="en-US" altLang="ko-KR"/>
          </a:p>
        </p:txBody>
      </p:sp>
      <p:sp>
        <p:nvSpPr>
          <p:cNvPr id="110" name="TextBox 2"/>
          <p:cNvSpPr txBox="1"/>
          <p:nvPr/>
        </p:nvSpPr>
        <p:spPr>
          <a:xfrm>
            <a:off x="240395" y="1785923"/>
            <a:ext cx="3169103" cy="574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  <a:latin typeface="나눔고딕 ExtraBold"/>
                <a:ea typeface="나눔고딕 ExtraBold"/>
              </a:rPr>
              <a:t>-</a:t>
            </a:r>
            <a:r>
              <a:rPr lang="ko-KR" altLang="en-US" sz="32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  <a:latin typeface="나눔고딕 ExtraBold"/>
                <a:ea typeface="나눔고딕 ExtraBold"/>
              </a:rPr>
              <a:t>  변경된 진행 일정</a:t>
            </a:r>
            <a:endParaRPr lang="ko-KR" altLang="en-US" sz="3200" b="1" spc="-300">
              <a:ln w="9525">
                <a:solidFill>
                  <a:schemeClr val="lt1"/>
                </a:solidFill>
              </a:ln>
              <a:solidFill>
                <a:schemeClr val="accent1"/>
              </a:solidFill>
              <a:latin typeface="나눔고딕 ExtraBold"/>
              <a:ea typeface="나눔고딕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763000" y="2962871"/>
            <a:ext cx="1082040" cy="44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accent6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10650" y="3429000"/>
            <a:ext cx="2453640" cy="5124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6">
                    <a:lumMod val="40000"/>
                    <a:lumOff val="60000"/>
                  </a:schemeClr>
                </a:solidFill>
              </a:rPr>
              <a:t>시스템 구현 내용</a:t>
            </a:r>
            <a:endParaRPr lang="ko-KR" altLang="en-US" sz="2800" b="1" spc="-30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425449" cy="6858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096000" y="822385"/>
            <a:ext cx="3753274" cy="7575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구현 내용 목차</a:t>
            </a:r>
            <a:endParaRPr lang="ko-KR" altLang="en-US" sz="4400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6" name="그룹 10"/>
          <p:cNvGrpSpPr/>
          <p:nvPr/>
        </p:nvGrpSpPr>
        <p:grpSpPr>
          <a:xfrm rot="0">
            <a:off x="7278150" y="2094638"/>
            <a:ext cx="3199068" cy="584775"/>
            <a:chOff x="761999" y="1863785"/>
            <a:chExt cx="3199068" cy="584775"/>
          </a:xfrm>
        </p:grpSpPr>
        <p:grpSp>
          <p:nvGrpSpPr>
            <p:cNvPr id="7" name="그룹 8"/>
            <p:cNvGrpSpPr/>
            <p:nvPr/>
          </p:nvGrpSpPr>
          <p:grpSpPr>
            <a:xfrm rot="0">
              <a:off x="761999" y="1863785"/>
              <a:ext cx="558800" cy="584775"/>
              <a:chOff x="762000" y="1863785"/>
              <a:chExt cx="558800" cy="584775"/>
            </a:xfrm>
          </p:grpSpPr>
          <p:sp>
            <p:nvSpPr>
              <p:cNvPr id="8" name="직사각형 6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" name="TextBox 7"/>
              <p:cNvSpPr txBox="1"/>
              <p:nvPr/>
            </p:nvSpPr>
            <p:spPr>
              <a:xfrm>
                <a:off x="833082" y="1863785"/>
                <a:ext cx="412292" cy="57362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200" b="1">
                    <a:solidFill>
                      <a:schemeClr val="accent1"/>
                    </a:solidFill>
                  </a:rPr>
                  <a:t>1</a:t>
                </a:r>
                <a:endParaRPr lang="ko-KR" altLang="en-US" sz="3200" b="1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564639" y="1894264"/>
              <a:ext cx="2396428" cy="5114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요구사항 명세서</a:t>
              </a:r>
              <a:endParaRPr lang="ko-KR" altLang="en-US" sz="2800" b="1" spc="-3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1" name="그룹 16"/>
          <p:cNvGrpSpPr/>
          <p:nvPr/>
        </p:nvGrpSpPr>
        <p:grpSpPr>
          <a:xfrm rot="0">
            <a:off x="7278149" y="3136612"/>
            <a:ext cx="3563841" cy="584775"/>
            <a:chOff x="762000" y="1863785"/>
            <a:chExt cx="3563841" cy="584775"/>
          </a:xfrm>
        </p:grpSpPr>
        <p:grpSp>
          <p:nvGrpSpPr>
            <p:cNvPr id="12" name="그룹 17"/>
            <p:cNvGrpSpPr/>
            <p:nvPr/>
          </p:nvGrpSpPr>
          <p:grpSpPr>
            <a:xfrm rot="0"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13" name="직사각형 19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4" name="TextBox 20"/>
              <p:cNvSpPr txBox="1"/>
              <p:nvPr/>
            </p:nvSpPr>
            <p:spPr>
              <a:xfrm>
                <a:off x="833081" y="1863784"/>
                <a:ext cx="412292" cy="57623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200" b="1">
                    <a:solidFill>
                      <a:schemeClr val="accent1"/>
                    </a:solidFill>
                  </a:rPr>
                  <a:t>2</a:t>
                </a:r>
                <a:endParaRPr lang="ko-KR" altLang="en-US" sz="3200" b="1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5" name="TextBox 18"/>
            <p:cNvSpPr txBox="1"/>
            <p:nvPr/>
          </p:nvSpPr>
          <p:spPr>
            <a:xfrm>
              <a:off x="1564640" y="1894265"/>
              <a:ext cx="2761200" cy="5200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시스템 설계 내용</a:t>
              </a:r>
              <a:endParaRPr lang="ko-KR" altLang="en-US" sz="2800" b="1" spc="-3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6" name="그룹 21"/>
          <p:cNvGrpSpPr/>
          <p:nvPr/>
        </p:nvGrpSpPr>
        <p:grpSpPr>
          <a:xfrm rot="0">
            <a:off x="7278149" y="4178586"/>
            <a:ext cx="3259041" cy="584775"/>
            <a:chOff x="762000" y="1863785"/>
            <a:chExt cx="3259041" cy="584775"/>
          </a:xfrm>
        </p:grpSpPr>
        <p:grpSp>
          <p:nvGrpSpPr>
            <p:cNvPr id="17" name="그룹 22"/>
            <p:cNvGrpSpPr/>
            <p:nvPr/>
          </p:nvGrpSpPr>
          <p:grpSpPr>
            <a:xfrm rot="0"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18" name="직사각형 24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9" name="TextBox 25"/>
              <p:cNvSpPr txBox="1"/>
              <p:nvPr/>
            </p:nvSpPr>
            <p:spPr>
              <a:xfrm>
                <a:off x="833081" y="1863784"/>
                <a:ext cx="412292" cy="57248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200" b="1">
                    <a:solidFill>
                      <a:schemeClr val="accent1"/>
                    </a:solidFill>
                  </a:rPr>
                  <a:t>3</a:t>
                </a:r>
                <a:endParaRPr lang="ko-KR" altLang="en-US" sz="3200" b="1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0" name="TextBox 23"/>
            <p:cNvSpPr txBox="1"/>
            <p:nvPr/>
          </p:nvSpPr>
          <p:spPr>
            <a:xfrm>
              <a:off x="1564640" y="1894264"/>
              <a:ext cx="2456400" cy="5134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시스템 구현 결과</a:t>
              </a:r>
              <a:endParaRPr lang="ko-KR" altLang="en-US" sz="2800" b="1" spc="-3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1" name="그룹 26"/>
          <p:cNvGrpSpPr/>
          <p:nvPr/>
        </p:nvGrpSpPr>
        <p:grpSpPr>
          <a:xfrm rot="0">
            <a:off x="7278149" y="5220560"/>
            <a:ext cx="3561017" cy="584775"/>
            <a:chOff x="761999" y="1863785"/>
            <a:chExt cx="3561017" cy="584775"/>
          </a:xfrm>
        </p:grpSpPr>
        <p:grpSp>
          <p:nvGrpSpPr>
            <p:cNvPr id="22" name="그룹 27"/>
            <p:cNvGrpSpPr/>
            <p:nvPr/>
          </p:nvGrpSpPr>
          <p:grpSpPr>
            <a:xfrm rot="0">
              <a:off x="761999" y="1863785"/>
              <a:ext cx="558800" cy="584775"/>
              <a:chOff x="762000" y="1863785"/>
              <a:chExt cx="558800" cy="584775"/>
            </a:xfrm>
          </p:grpSpPr>
          <p:sp>
            <p:nvSpPr>
              <p:cNvPr id="23" name="직사각형 29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4" name="TextBox 30"/>
              <p:cNvSpPr txBox="1"/>
              <p:nvPr/>
            </p:nvSpPr>
            <p:spPr>
              <a:xfrm>
                <a:off x="833082" y="1863785"/>
                <a:ext cx="412292" cy="57190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200" b="1">
                    <a:solidFill>
                      <a:schemeClr val="accent1"/>
                    </a:solidFill>
                  </a:rPr>
                  <a:t>4</a:t>
                </a:r>
                <a:endParaRPr lang="ko-KR" altLang="en-US" sz="3200" b="1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5" name="TextBox 28"/>
            <p:cNvSpPr txBox="1"/>
            <p:nvPr/>
          </p:nvSpPr>
          <p:spPr>
            <a:xfrm>
              <a:off x="1564639" y="1894264"/>
              <a:ext cx="2758378" cy="5192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시스템 테스팅 내용</a:t>
              </a:r>
              <a:endParaRPr lang="ko-KR" altLang="en-US" sz="2800" b="1" spc="-3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52" name="직선 연결선 3"/>
          <p:cNvCxnSpPr/>
          <p:nvPr/>
        </p:nvCxnSpPr>
        <p:spPr>
          <a:xfrm>
            <a:off x="5333999" y="1644227"/>
            <a:ext cx="451026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331871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구현 내용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3969660" y="290690"/>
            <a:ext cx="2200725" cy="4503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chemeClr val="accent2"/>
                </a:solidFill>
              </a:rPr>
              <a:t>-</a:t>
            </a:r>
            <a:r>
              <a:rPr lang="ko-KR" altLang="en-US" sz="2400" b="1" spc="-300">
                <a:solidFill>
                  <a:schemeClr val="accent2"/>
                </a:solidFill>
              </a:rPr>
              <a:t>  요구사항 명세서</a:t>
            </a:r>
            <a:endParaRPr lang="ko-KR" altLang="en-US" sz="2400" b="1" spc="-300">
              <a:solidFill>
                <a:schemeClr val="accent2"/>
              </a:solidFill>
            </a:endParaRPr>
          </a:p>
        </p:txBody>
      </p:sp>
      <p:sp>
        <p:nvSpPr>
          <p:cNvPr id="133" name="TextBox 2"/>
          <p:cNvSpPr txBox="1"/>
          <p:nvPr/>
        </p:nvSpPr>
        <p:spPr>
          <a:xfrm>
            <a:off x="351300" y="1485982"/>
            <a:ext cx="3661227" cy="5730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solidFill>
                  <a:schemeClr val="accent1"/>
                </a:solidFill>
              </a:rPr>
              <a:t>“</a:t>
            </a:r>
            <a:r>
              <a:rPr lang="ko-KR" altLang="en-US" sz="3200" b="1" spc="-300">
                <a:solidFill>
                  <a:schemeClr val="accent1"/>
                </a:solidFill>
              </a:rPr>
              <a:t> </a:t>
            </a:r>
            <a:r>
              <a:rPr lang="en-US" altLang="ko-KR" sz="3200" b="1" spc="-300">
                <a:solidFill>
                  <a:schemeClr val="accent1"/>
                </a:solidFill>
              </a:rPr>
              <a:t>User Requirement ”</a:t>
            </a:r>
            <a:endParaRPr lang="en-US" altLang="ko-KR" sz="3200" b="1" spc="-300">
              <a:solidFill>
                <a:schemeClr val="accent1"/>
              </a:solidFill>
            </a:endParaRPr>
          </a:p>
        </p:txBody>
      </p:sp>
      <p:sp>
        <p:nvSpPr>
          <p:cNvPr id="134" name=""/>
          <p:cNvSpPr txBox="1"/>
          <p:nvPr/>
        </p:nvSpPr>
        <p:spPr>
          <a:xfrm>
            <a:off x="523874" y="2449818"/>
            <a:ext cx="10933274" cy="3102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사용자들이 물품 거래 서비스를 이용할 수 있도록 해당 사이트에 접속할 수 있어야 함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다른 사용자들과의 거래를 위해 사용자가 소지하고 있는 물품을 공유할 수 있어야 함 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사용자가 서비스 이용 중 불편한 점이나 궁금한 점 등이 있다면 관리자에게 문의할 수 있어야 함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서비스 이용 중 사용자가 자신의 정보를 보고 싶거나 변경하고 싶은 정보가 있으면 언제든지 변경할 수 있어야 함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서비스 제공자</a:t>
            </a:r>
            <a:r>
              <a:rPr lang="en-US" altLang="ko-KR"/>
              <a:t>(</a:t>
            </a:r>
            <a:r>
              <a:rPr lang="ko-KR" altLang="en-US"/>
              <a:t>관리자</a:t>
            </a:r>
            <a:r>
              <a:rPr lang="en-US" altLang="ko-KR"/>
              <a:t>)</a:t>
            </a:r>
            <a:r>
              <a:rPr lang="ko-KR" altLang="en-US"/>
              <a:t>는 서비스 오류로 인한 긴급 시스템 점검이나 이벤트 등이 생기면 사용자에게 알릴 수 있어야 함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331871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구현 내용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3969660" y="290690"/>
            <a:ext cx="2200725" cy="4503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chemeClr val="accent2"/>
                </a:solidFill>
              </a:rPr>
              <a:t>-</a:t>
            </a:r>
            <a:r>
              <a:rPr lang="ko-KR" altLang="en-US" sz="2400" b="1" spc="-300">
                <a:solidFill>
                  <a:schemeClr val="accent2"/>
                </a:solidFill>
              </a:rPr>
              <a:t>  요구사항 명세서</a:t>
            </a:r>
            <a:endParaRPr lang="ko-KR" altLang="en-US" sz="2400" b="1" spc="-300">
              <a:solidFill>
                <a:schemeClr val="accent2"/>
              </a:solidFill>
            </a:endParaRPr>
          </a:p>
        </p:txBody>
      </p:sp>
      <p:sp>
        <p:nvSpPr>
          <p:cNvPr id="133" name="TextBox 2"/>
          <p:cNvSpPr txBox="1"/>
          <p:nvPr/>
        </p:nvSpPr>
        <p:spPr>
          <a:xfrm>
            <a:off x="456789" y="1497100"/>
            <a:ext cx="3661227" cy="5730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solidFill>
                  <a:schemeClr val="accent1"/>
                </a:solidFill>
              </a:rPr>
              <a:t>“</a:t>
            </a:r>
            <a:r>
              <a:rPr lang="ko-KR" altLang="en-US" sz="3200" b="1" spc="-300">
                <a:solidFill>
                  <a:schemeClr val="accent1"/>
                </a:solidFill>
              </a:rPr>
              <a:t> </a:t>
            </a:r>
            <a:r>
              <a:rPr lang="en-US" altLang="ko-KR" sz="3200" b="1" spc="-300">
                <a:solidFill>
                  <a:schemeClr val="accent1"/>
                </a:solidFill>
              </a:rPr>
              <a:t>User Requirement ”</a:t>
            </a:r>
            <a:endParaRPr lang="en-US" altLang="ko-KR" sz="3200" b="1" spc="-300">
              <a:solidFill>
                <a:schemeClr val="accent1"/>
              </a:solidFill>
            </a:endParaRPr>
          </a:p>
        </p:txBody>
      </p:sp>
      <p:sp>
        <p:nvSpPr>
          <p:cNvPr id="134" name=""/>
          <p:cNvSpPr txBox="1"/>
          <p:nvPr/>
        </p:nvSpPr>
        <p:spPr>
          <a:xfrm>
            <a:off x="629363" y="2425659"/>
            <a:ext cx="10933274" cy="2011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사용자가 더 이상 해당 서비스를 이용하기 싫은 경우 언제든지 회원 탈퇴를 할 수 있어야 함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사용자가 서비스에 등록된 물품을 거래하길 원하는 경우 사용자끼리 연락할 수 있는 수단이 필요함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물품 거래의 신뢰성을 위해 사용자가 물품을 올린 사용자의 정보를 알 수 있어야 함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사용자가 거래하고 싶은 물품을 미리 선택한 후 나중에 한 번에 볼 수 있어야 함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331871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구현 내용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3969660" y="290690"/>
            <a:ext cx="2200725" cy="4503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chemeClr val="accent2"/>
                </a:solidFill>
              </a:rPr>
              <a:t>-</a:t>
            </a:r>
            <a:r>
              <a:rPr lang="ko-KR" altLang="en-US" sz="2400" b="1" spc="-300">
                <a:solidFill>
                  <a:schemeClr val="accent2"/>
                </a:solidFill>
              </a:rPr>
              <a:t>  요구사항 명세서</a:t>
            </a:r>
            <a:endParaRPr lang="ko-KR" altLang="en-US" sz="2400" b="1" spc="-300">
              <a:solidFill>
                <a:schemeClr val="accent2"/>
              </a:solidFill>
            </a:endParaRPr>
          </a:p>
        </p:txBody>
      </p:sp>
      <p:sp>
        <p:nvSpPr>
          <p:cNvPr id="133" name="TextBox 2"/>
          <p:cNvSpPr txBox="1"/>
          <p:nvPr/>
        </p:nvSpPr>
        <p:spPr>
          <a:xfrm>
            <a:off x="351300" y="1291955"/>
            <a:ext cx="4030321" cy="5730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solidFill>
                  <a:schemeClr val="accent1"/>
                </a:solidFill>
              </a:rPr>
              <a:t>“</a:t>
            </a:r>
            <a:r>
              <a:rPr lang="ko-KR" altLang="en-US" sz="3200" b="1" spc="-300">
                <a:solidFill>
                  <a:schemeClr val="accent1"/>
                </a:solidFill>
              </a:rPr>
              <a:t> </a:t>
            </a:r>
            <a:r>
              <a:rPr lang="en-US" altLang="ko-KR" sz="3200" b="1" spc="-300">
                <a:solidFill>
                  <a:schemeClr val="accent1"/>
                </a:solidFill>
              </a:rPr>
              <a:t>System Requirement ”</a:t>
            </a:r>
            <a:endParaRPr lang="en-US" altLang="ko-KR" sz="3200" b="1" spc="-300">
              <a:solidFill>
                <a:schemeClr val="accent1"/>
              </a:solidFill>
            </a:endParaRPr>
          </a:p>
        </p:txBody>
      </p:sp>
      <p:sp>
        <p:nvSpPr>
          <p:cNvPr id="135" name=""/>
          <p:cNvSpPr txBox="1"/>
          <p:nvPr/>
        </p:nvSpPr>
        <p:spPr>
          <a:xfrm>
            <a:off x="523874" y="2220513"/>
            <a:ext cx="10933274" cy="3654507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사용자는 크게 관리자와 고객이 있고</a:t>
            </a:r>
            <a:r>
              <a:rPr lang="en-US" altLang="ko-KR"/>
              <a:t>,</a:t>
            </a:r>
            <a:r>
              <a:rPr lang="ko-KR" altLang="en-US"/>
              <a:t> 고객은 의류를 공유하는 공유자와 피공유자가 있음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관리자는 데이터베이스에 존재하는 계정을 이용</a:t>
            </a:r>
            <a:r>
              <a:rPr lang="en-US" altLang="ko-KR"/>
              <a:t>,</a:t>
            </a:r>
            <a:r>
              <a:rPr lang="ko-KR" altLang="en-US"/>
              <a:t> 고객은 학생증 인증으로 회원가입 가능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처음 로그인 화면에서 관리자 혹은 고객을 선택하여 로그인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로그인에 성공하면 공유된 물품 목록을 보여주는 페이지로 자동 이동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고객</a:t>
            </a:r>
            <a:r>
              <a:rPr lang="en-US" altLang="ko-KR"/>
              <a:t>(</a:t>
            </a:r>
            <a:r>
              <a:rPr lang="ko-KR" altLang="en-US"/>
              <a:t>피공유자</a:t>
            </a:r>
            <a:r>
              <a:rPr lang="en-US" altLang="ko-KR"/>
              <a:t>)</a:t>
            </a:r>
            <a:r>
              <a:rPr lang="ko-KR" altLang="en-US"/>
              <a:t>은 공유된 물품 목록을 보여주는 페이지에서 상품 검색 기능 이용 가능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고객</a:t>
            </a:r>
            <a:r>
              <a:rPr lang="en-US" altLang="ko-KR"/>
              <a:t>(</a:t>
            </a:r>
            <a:r>
              <a:rPr lang="ko-KR" altLang="en-US"/>
              <a:t>공유자</a:t>
            </a:r>
            <a:r>
              <a:rPr lang="en-US" altLang="ko-KR"/>
              <a:t>)</a:t>
            </a:r>
            <a:r>
              <a:rPr lang="ko-KR" altLang="en-US"/>
              <a:t>은 공유하고자 하는 물품의 사진과 상세내용을 올려 물품 등록 가능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피공유자가 공유를 원하는 상품을 결정한 후 위시리스트에 등록 가능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"/>
          <p:cNvSpPr txBox="1"/>
          <p:nvPr/>
        </p:nvSpPr>
        <p:spPr>
          <a:xfrm>
            <a:off x="523874" y="2220513"/>
            <a:ext cx="10933274" cy="3654507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고객은 등록된 물품 목록에서 원하는 상품을 선택하여 물품에 대한 자세한 내용 확인 가능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피공유자가 공유를 원할 경우 물품 내용 페이지에 댓글 등록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피공유자가 공유자의 정보를 원할 경우 물품 내용 페이지에서 공유자의 정보를 클릭하여 확인 가능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고객은 고객센터에서 궁금한 질문 등록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고객은 고객센터에서 공지사항을 볼 수 있고 클릭하여 자세한 내용 확인 가능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고객은 내정보 페이지에서 자신의 정보 수정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고객은 내정보 페이지에서 로그아웃 가능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95783" y="127626"/>
            <a:ext cx="331871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구현 내용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3969660" y="290690"/>
            <a:ext cx="2200725" cy="4503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chemeClr val="accent2"/>
                </a:solidFill>
              </a:rPr>
              <a:t>-</a:t>
            </a:r>
            <a:r>
              <a:rPr lang="ko-KR" altLang="en-US" sz="2400" b="1" spc="-300">
                <a:solidFill>
                  <a:schemeClr val="accent2"/>
                </a:solidFill>
              </a:rPr>
              <a:t>  요구사항 명세서</a:t>
            </a:r>
            <a:endParaRPr lang="ko-KR" altLang="en-US" sz="2400" b="1" spc="-300">
              <a:solidFill>
                <a:schemeClr val="accent2"/>
              </a:solidFill>
            </a:endParaRPr>
          </a:p>
        </p:txBody>
      </p:sp>
      <p:sp>
        <p:nvSpPr>
          <p:cNvPr id="133" name="TextBox 2"/>
          <p:cNvSpPr txBox="1"/>
          <p:nvPr/>
        </p:nvSpPr>
        <p:spPr>
          <a:xfrm>
            <a:off x="351300" y="1291955"/>
            <a:ext cx="4030321" cy="5730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solidFill>
                  <a:schemeClr val="accent1"/>
                </a:solidFill>
              </a:rPr>
              <a:t>“</a:t>
            </a:r>
            <a:r>
              <a:rPr lang="ko-KR" altLang="en-US" sz="3200" b="1" spc="-300">
                <a:solidFill>
                  <a:schemeClr val="accent1"/>
                </a:solidFill>
              </a:rPr>
              <a:t> </a:t>
            </a:r>
            <a:r>
              <a:rPr lang="en-US" altLang="ko-KR" sz="3200" b="1" spc="-300">
                <a:solidFill>
                  <a:schemeClr val="accent1"/>
                </a:solidFill>
              </a:rPr>
              <a:t>System Requirement ”</a:t>
            </a:r>
            <a:endParaRPr lang="en-US" altLang="ko-KR" sz="3200" b="1" spc="-30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331871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구현 내용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3969660" y="290690"/>
            <a:ext cx="2200725" cy="4503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chemeClr val="accent2"/>
                </a:solidFill>
              </a:rPr>
              <a:t>-</a:t>
            </a:r>
            <a:r>
              <a:rPr lang="ko-KR" altLang="en-US" sz="2400" b="1" spc="-300">
                <a:solidFill>
                  <a:schemeClr val="accent2"/>
                </a:solidFill>
              </a:rPr>
              <a:t>  요구사항 명세서</a:t>
            </a:r>
            <a:endParaRPr lang="ko-KR" altLang="en-US" sz="2400" b="1" spc="-300">
              <a:solidFill>
                <a:schemeClr val="accent2"/>
              </a:solidFill>
            </a:endParaRPr>
          </a:p>
        </p:txBody>
      </p:sp>
      <p:sp>
        <p:nvSpPr>
          <p:cNvPr id="133" name="TextBox 2"/>
          <p:cNvSpPr txBox="1"/>
          <p:nvPr/>
        </p:nvSpPr>
        <p:spPr>
          <a:xfrm>
            <a:off x="7054518" y="553766"/>
            <a:ext cx="4030322" cy="5730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3200" b="1" spc="-300">
                <a:solidFill>
                  <a:schemeClr val="accent1"/>
                </a:solidFill>
              </a:rPr>
              <a:t>“</a:t>
            </a:r>
            <a:r>
              <a:rPr lang="ko-KR" altLang="en-US" sz="3200" b="1" spc="-300">
                <a:solidFill>
                  <a:schemeClr val="accent1"/>
                </a:solidFill>
              </a:rPr>
              <a:t> </a:t>
            </a:r>
            <a:r>
              <a:rPr lang="en-US" altLang="ko-KR" sz="3200" b="1" spc="-300">
                <a:solidFill>
                  <a:schemeClr val="accent1"/>
                </a:solidFill>
              </a:rPr>
              <a:t>System Requirement ”</a:t>
            </a:r>
            <a:endParaRPr lang="en-US" altLang="ko-KR" sz="3200" b="1" spc="-300">
              <a:solidFill>
                <a:schemeClr val="accent1"/>
              </a:solidFill>
            </a:endParaRPr>
          </a:p>
        </p:txBody>
      </p:sp>
      <p:graphicFrame>
        <p:nvGraphicFramePr>
          <p:cNvPr id="138" name=""/>
          <p:cNvGraphicFramePr>
            <a:graphicFrameLocks noGrp="1"/>
          </p:cNvGraphicFramePr>
          <p:nvPr/>
        </p:nvGraphicFramePr>
        <p:xfrm>
          <a:off x="555625" y="1208246"/>
          <a:ext cx="10520560" cy="5347333"/>
        </p:xfrm>
        <a:graphic>
          <a:graphicData uri="http://schemas.openxmlformats.org/drawingml/2006/table">
            <a:tbl>
              <a:tblPr firstRow="1" bandRow="1"/>
              <a:tblGrid>
                <a:gridCol w="1960994"/>
                <a:gridCol w="3836842"/>
                <a:gridCol w="4722724"/>
              </a:tblGrid>
              <a:tr h="577215">
                <a:tc rowSpan="4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400"/>
                        <a:t>Login</a:t>
                      </a:r>
                      <a:endParaRPr lang="en-US" altLang="ko-KR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solidFill>
                      <a:srgbClr val="ffe7d8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/>
                        <a:t>회원가입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solidFill>
                      <a:srgbClr val="ffe7d8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학생증 인증을 통한 회원가입</a:t>
                      </a: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관리자 승인 필요</a:t>
                      </a:r>
                      <a:r>
                        <a:rPr lang="en-US" altLang="ko-KR" sz="1400"/>
                        <a:t>)</a:t>
                      </a:r>
                      <a:endParaRPr lang="en-US" altLang="ko-KR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solidFill>
                      <a:srgbClr val="ffe7d8"/>
                    </a:solidFill>
                  </a:tcPr>
                </a:tc>
              </a:tr>
              <a:tr h="33909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/>
                        <a:t>로그인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solidFill>
                      <a:srgbClr val="ffe7d8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가입된 </a:t>
                      </a:r>
                      <a:r>
                        <a:rPr lang="en-US" altLang="ko-KR" sz="1400"/>
                        <a:t>ID/Password</a:t>
                      </a:r>
                      <a:r>
                        <a:rPr lang="ko-KR" altLang="en-US" sz="1400"/>
                        <a:t>를 통해 로그인</a:t>
                      </a:r>
                      <a:endParaRPr lang="ko-KR" altLang="en-US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rgbClr val="ffe7d8"/>
                    </a:solidFill>
                  </a:tcPr>
                </a:tc>
              </a:tr>
              <a:tr h="33909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/>
                        <a:t>사용자 정보 관리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solidFill>
                      <a:srgbClr val="ffe7d8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비밀번호 변경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계정 탈퇴 등</a:t>
                      </a:r>
                      <a:endParaRPr lang="ko-KR" altLang="en-US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rgbClr val="ffe7d8"/>
                    </a:solidFill>
                  </a:tcPr>
                </a:tc>
              </a:tr>
              <a:tr h="33909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400"/>
                        <a:t>ID/Password</a:t>
                      </a:r>
                      <a:r>
                        <a:rPr lang="ko-KR" altLang="en-US" sz="1400"/>
                        <a:t> 찾기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학번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이메일 인증 등으로 </a:t>
                      </a:r>
                      <a:r>
                        <a:rPr lang="en-US" altLang="ko-KR" sz="1400"/>
                        <a:t>ID/Password</a:t>
                      </a:r>
                      <a:r>
                        <a:rPr lang="ko-KR" altLang="en-US" sz="1400"/>
                        <a:t> 찾기</a:t>
                      </a:r>
                      <a:endParaRPr lang="ko-KR" altLang="en-US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e7d8"/>
                    </a:solidFill>
                  </a:tcPr>
                </a:tc>
              </a:tr>
              <a:tr h="339090"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400"/>
                        <a:t>Admin</a:t>
                      </a:r>
                      <a:endParaRPr lang="en-US" altLang="ko-KR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/>
                        <a:t>관리자 채팅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사용자와 관리자간 채팅 상담</a:t>
                      </a:r>
                      <a:endParaRPr lang="ko-KR" altLang="en-US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</a:tr>
              <a:tr h="33909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/>
                        <a:t>공지사항 페이지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공유 시 주의사항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이벤트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점검 등 업로드</a:t>
                      </a:r>
                      <a:endParaRPr lang="ko-KR" altLang="en-US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339090">
                <a:tc rowSpan="5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400"/>
                        <a:t>User</a:t>
                      </a:r>
                      <a:endParaRPr lang="en-US" altLang="ko-KR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rgbClr val="ffe7d8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/>
                        <a:t>공유물품 메인 페이지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solidFill>
                      <a:srgbClr val="ffe7d8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공유 물품의 사진과 자세한 설명 페이지</a:t>
                      </a:r>
                      <a:endParaRPr lang="ko-KR" altLang="en-US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solidFill>
                      <a:srgbClr val="ffe7d8"/>
                    </a:solidFill>
                  </a:tcPr>
                </a:tc>
              </a:tr>
              <a:tr h="33909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/>
                        <a:t>종류별 공유물품 검색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solidFill>
                      <a:srgbClr val="ffe7d8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사용자가 원하는 종류의 물품 검색</a:t>
                      </a:r>
                      <a:endParaRPr lang="ko-KR" altLang="en-US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rgbClr val="ffe7d8"/>
                    </a:solidFill>
                  </a:tcPr>
                </a:tc>
              </a:tr>
              <a:tr h="33909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/>
                        <a:t>공유물품 상세설명 페이지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solidFill>
                      <a:srgbClr val="ffe7d8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공유자가 작성한 상세설명과 물품 사진 등</a:t>
                      </a:r>
                      <a:endParaRPr lang="ko-KR" altLang="en-US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rgbClr val="ffe7d8"/>
                    </a:solidFill>
                  </a:tcPr>
                </a:tc>
              </a:tr>
              <a:tr h="33909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/>
                        <a:t>공유물품 결정 시 사용자 간 채팅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solidFill>
                      <a:srgbClr val="ffe7d8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사용자가 공유물품을 결정하면 공유자와 채팅</a:t>
                      </a:r>
                      <a:endParaRPr lang="ko-KR" altLang="en-US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rgbClr val="ffe7d8"/>
                    </a:solidFill>
                  </a:tcPr>
                </a:tc>
              </a:tr>
              <a:tr h="520065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/>
                        <a:t>공유물품 등록 페이지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공유자가 물품 등록을 위해 사진과 상세설명 기재</a:t>
                      </a:r>
                      <a:endParaRPr lang="ko-KR" altLang="en-US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e7d8"/>
                    </a:solidFill>
                  </a:tcPr>
                </a:tc>
              </a:tr>
              <a:tr h="520065">
                <a:tc rowSpan="3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400"/>
                        <a:t>UserInfo</a:t>
                      </a:r>
                      <a:endParaRPr lang="en-US" altLang="ko-KR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/>
                        <a:t>사용자 신뢰도 정보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공유자의 신뢰도를 거래평과 거래내역 등을 바탕으로 표시</a:t>
                      </a:r>
                      <a:endParaRPr lang="ko-KR" altLang="en-US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</a:tr>
              <a:tr h="339089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/>
                        <a:t>사용자 최근 공유 물품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사용자의 최근 공유 물품에 대한 사진 제공</a:t>
                      </a:r>
                      <a:endParaRPr lang="ko-KR" altLang="en-US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</a:tcPr>
                </a:tc>
              </a:tr>
              <a:tr h="339089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/>
                        <a:t>사용자 최근 거래 내역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사용자의 최근 거래 내역에 대한 정보 제공</a:t>
                      </a:r>
                      <a:endParaRPr lang="ko-KR" altLang="en-US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331871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구현 내용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3969659" y="290690"/>
            <a:ext cx="2343601" cy="4503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chemeClr val="accent2"/>
                </a:solidFill>
              </a:rPr>
              <a:t>-</a:t>
            </a:r>
            <a:r>
              <a:rPr lang="ko-KR" altLang="en-US" sz="2400" b="1" spc="-300">
                <a:solidFill>
                  <a:schemeClr val="accent2"/>
                </a:solidFill>
              </a:rPr>
              <a:t>  시스템 설계 내용</a:t>
            </a:r>
            <a:endParaRPr lang="ko-KR" altLang="en-US" sz="2400" b="1" spc="-300">
              <a:solidFill>
                <a:schemeClr val="accent2"/>
              </a:solidFill>
            </a:endParaRPr>
          </a:p>
        </p:txBody>
      </p:sp>
      <p:sp>
        <p:nvSpPr>
          <p:cNvPr id="132" name="TextBox 2"/>
          <p:cNvSpPr txBox="1"/>
          <p:nvPr/>
        </p:nvSpPr>
        <p:spPr>
          <a:xfrm>
            <a:off x="7003810" y="310293"/>
            <a:ext cx="4155384" cy="64030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3600" b="1" spc="-300">
                <a:solidFill>
                  <a:schemeClr val="accent1"/>
                </a:solidFill>
              </a:rPr>
              <a:t>“</a:t>
            </a:r>
            <a:r>
              <a:rPr lang="ko-KR" altLang="en-US" sz="3600" b="1" spc="-300">
                <a:solidFill>
                  <a:schemeClr val="accent1"/>
                </a:solidFill>
              </a:rPr>
              <a:t> </a:t>
            </a:r>
            <a:r>
              <a:rPr lang="en-US" altLang="ko-KR" sz="3600" b="1" spc="-300">
                <a:solidFill>
                  <a:schemeClr val="accent1"/>
                </a:solidFill>
              </a:rPr>
              <a:t>Use case Diagram</a:t>
            </a:r>
            <a:r>
              <a:rPr lang="ko-KR" altLang="en-US" sz="3600" b="1" spc="-300">
                <a:solidFill>
                  <a:schemeClr val="accent1"/>
                </a:solidFill>
              </a:rPr>
              <a:t> </a:t>
            </a:r>
            <a:r>
              <a:rPr lang="en-US" altLang="ko-KR" sz="3600" b="1" spc="-300">
                <a:solidFill>
                  <a:schemeClr val="accent1"/>
                </a:solidFill>
              </a:rPr>
              <a:t>”</a:t>
            </a:r>
            <a:endParaRPr lang="en-US" altLang="ko-KR" sz="3600" b="1" spc="-300">
              <a:solidFill>
                <a:schemeClr val="accent1"/>
              </a:solidFill>
            </a:endParaRPr>
          </a:p>
        </p:txBody>
      </p:sp>
      <p:pic>
        <p:nvPicPr>
          <p:cNvPr id="1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5369" y="1002303"/>
            <a:ext cx="10081261" cy="5395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</p:pic>
      <p:cxnSp>
        <p:nvCxnSpPr>
          <p:cNvPr id="4" name="직선 연결선 3"/>
          <p:cNvCxnSpPr/>
          <p:nvPr/>
        </p:nvCxnSpPr>
        <p:spPr>
          <a:xfrm>
            <a:off x="762000" y="1432560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0880" y="497840"/>
            <a:ext cx="1276985" cy="7575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목차</a:t>
            </a:r>
            <a:endParaRPr lang="ko-KR" altLang="en-US" sz="4400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1975899" y="2167672"/>
            <a:ext cx="2887566" cy="584775"/>
            <a:chOff x="762000" y="1863785"/>
            <a:chExt cx="2887566" cy="584775"/>
          </a:xfrm>
        </p:grpSpPr>
        <p:grpSp>
          <p:nvGrpSpPr>
            <p:cNvPr id="9" name="그룹 8"/>
            <p:cNvGrpSpPr/>
            <p:nvPr/>
          </p:nvGrpSpPr>
          <p:grpSpPr>
            <a:xfrm rot="0"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833082" y="1863785"/>
                <a:ext cx="412292" cy="57362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200" b="1">
                    <a:solidFill>
                      <a:schemeClr val="accent1"/>
                    </a:solidFill>
                  </a:rPr>
                  <a:t>1</a:t>
                </a:r>
                <a:endParaRPr lang="ko-KR" altLang="en-US" sz="3200" b="1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564640" y="1894265"/>
              <a:ext cx="208492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프로젝트 개요</a:t>
              </a:r>
              <a:endParaRPr lang="ko-KR" altLang="en-US" sz="2800" b="1" spc="-3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 rot="0">
            <a:off x="1975899" y="3209646"/>
            <a:ext cx="3563841" cy="584775"/>
            <a:chOff x="762000" y="1863785"/>
            <a:chExt cx="3563841" cy="584775"/>
          </a:xfrm>
        </p:grpSpPr>
        <p:grpSp>
          <p:nvGrpSpPr>
            <p:cNvPr id="18" name="그룹 17"/>
            <p:cNvGrpSpPr/>
            <p:nvPr/>
          </p:nvGrpSpPr>
          <p:grpSpPr>
            <a:xfrm rot="0"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33082" y="1863785"/>
                <a:ext cx="412292" cy="5698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200" b="1">
                    <a:solidFill>
                      <a:schemeClr val="accent1"/>
                    </a:solidFill>
                  </a:rPr>
                  <a:t>2</a:t>
                </a:r>
                <a:endParaRPr lang="ko-KR" altLang="en-US" sz="3200" b="1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1564640" y="1894265"/>
              <a:ext cx="2761201" cy="51081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프로젝트 진행 일정</a:t>
              </a:r>
              <a:endParaRPr lang="ko-KR" altLang="en-US" sz="2800" b="1" spc="-3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 rot="0">
            <a:off x="1975899" y="4251620"/>
            <a:ext cx="3259041" cy="584775"/>
            <a:chOff x="762000" y="1863785"/>
            <a:chExt cx="3259041" cy="584775"/>
          </a:xfrm>
        </p:grpSpPr>
        <p:grpSp>
          <p:nvGrpSpPr>
            <p:cNvPr id="23" name="그룹 22"/>
            <p:cNvGrpSpPr/>
            <p:nvPr/>
          </p:nvGrpSpPr>
          <p:grpSpPr>
            <a:xfrm rot="0"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200" b="1">
                    <a:solidFill>
                      <a:schemeClr val="accent1"/>
                    </a:solidFill>
                  </a:rPr>
                  <a:t>3</a:t>
                </a:r>
                <a:endParaRPr lang="ko-KR" altLang="en-US" sz="3200" b="1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564640" y="1894265"/>
              <a:ext cx="245640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시스템 구현 내용</a:t>
              </a:r>
              <a:endParaRPr lang="ko-KR" altLang="en-US" sz="2800" b="1" spc="-3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 rot="0">
            <a:off x="1975899" y="5293594"/>
            <a:ext cx="2582766" cy="584775"/>
            <a:chOff x="762000" y="1863785"/>
            <a:chExt cx="2582766" cy="584775"/>
          </a:xfrm>
        </p:grpSpPr>
        <p:grpSp>
          <p:nvGrpSpPr>
            <p:cNvPr id="28" name="그룹 27"/>
            <p:cNvGrpSpPr/>
            <p:nvPr/>
          </p:nvGrpSpPr>
          <p:grpSpPr>
            <a:xfrm rot="0"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833082" y="1863785"/>
                <a:ext cx="412292" cy="57190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200" b="1">
                    <a:solidFill>
                      <a:schemeClr val="accent1"/>
                    </a:solidFill>
                  </a:rPr>
                  <a:t>4</a:t>
                </a:r>
                <a:endParaRPr lang="ko-KR" altLang="en-US" sz="3200" b="1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1564640" y="1894265"/>
              <a:ext cx="1780125" cy="5128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시스템 평가</a:t>
              </a:r>
              <a:endParaRPr lang="ko-KR" altLang="en-US" sz="2800" b="1" spc="-3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3" name="TextBox 5"/>
          <p:cNvSpPr txBox="1"/>
          <p:nvPr/>
        </p:nvSpPr>
        <p:spPr>
          <a:xfrm>
            <a:off x="1954085" y="914000"/>
            <a:ext cx="2365773" cy="360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2">
                    <a:lumMod val="60000"/>
                    <a:lumOff val="40000"/>
                  </a:schemeClr>
                </a:solidFill>
              </a:rPr>
              <a:t>A table of contents</a:t>
            </a:r>
            <a:endParaRPr lang="en-US" altLang="ko-KR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331871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구현 내용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3969659" y="290690"/>
            <a:ext cx="2343601" cy="4503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chemeClr val="accent2"/>
                </a:solidFill>
              </a:rPr>
              <a:t>-</a:t>
            </a:r>
            <a:r>
              <a:rPr lang="ko-KR" altLang="en-US" sz="2400" b="1" spc="-300">
                <a:solidFill>
                  <a:schemeClr val="accent2"/>
                </a:solidFill>
              </a:rPr>
              <a:t>  시스템 설계 내용</a:t>
            </a:r>
            <a:endParaRPr lang="ko-KR" altLang="en-US" sz="2400" b="1" spc="-300">
              <a:solidFill>
                <a:schemeClr val="accent2"/>
              </a:solidFill>
            </a:endParaRPr>
          </a:p>
        </p:txBody>
      </p:sp>
      <p:sp>
        <p:nvSpPr>
          <p:cNvPr id="132" name="TextBox 2"/>
          <p:cNvSpPr txBox="1"/>
          <p:nvPr/>
        </p:nvSpPr>
        <p:spPr>
          <a:xfrm>
            <a:off x="8067551" y="434706"/>
            <a:ext cx="2818851" cy="63971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3600" b="1" spc="-300">
                <a:solidFill>
                  <a:schemeClr val="accent1"/>
                </a:solidFill>
              </a:rPr>
              <a:t>“</a:t>
            </a:r>
            <a:r>
              <a:rPr lang="ko-KR" altLang="en-US" sz="3600" b="1" spc="-300">
                <a:solidFill>
                  <a:schemeClr val="accent1"/>
                </a:solidFill>
              </a:rPr>
              <a:t> </a:t>
            </a:r>
            <a:r>
              <a:rPr lang="en-US" altLang="ko-KR" sz="3600" b="1" spc="-300">
                <a:solidFill>
                  <a:schemeClr val="accent1"/>
                </a:solidFill>
              </a:rPr>
              <a:t>State Chart</a:t>
            </a:r>
            <a:r>
              <a:rPr lang="ko-KR" altLang="en-US" sz="3600" b="1" spc="-300">
                <a:solidFill>
                  <a:schemeClr val="accent1"/>
                </a:solidFill>
              </a:rPr>
              <a:t> </a:t>
            </a:r>
            <a:r>
              <a:rPr lang="en-US" altLang="ko-KR" sz="3600" b="1" spc="-300">
                <a:solidFill>
                  <a:schemeClr val="accent1"/>
                </a:solidFill>
              </a:rPr>
              <a:t>”</a:t>
            </a:r>
            <a:endParaRPr lang="en-US" altLang="ko-KR" sz="3600" b="1" spc="-300">
              <a:solidFill>
                <a:schemeClr val="accent1"/>
              </a:solidFill>
            </a:endParaRPr>
          </a:p>
        </p:txBody>
      </p:sp>
      <p:pic>
        <p:nvPicPr>
          <p:cNvPr id="1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5415" y="1030604"/>
            <a:ext cx="9361170" cy="5556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331871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구현 내용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3969659" y="290690"/>
            <a:ext cx="2343601" cy="4503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chemeClr val="accent2"/>
                </a:solidFill>
              </a:rPr>
              <a:t>-</a:t>
            </a:r>
            <a:r>
              <a:rPr lang="ko-KR" altLang="en-US" sz="2400" b="1" spc="-300">
                <a:solidFill>
                  <a:schemeClr val="accent2"/>
                </a:solidFill>
              </a:rPr>
              <a:t>  시스템 설계 내용</a:t>
            </a:r>
            <a:endParaRPr lang="ko-KR" altLang="en-US" sz="2400" b="1" spc="-300">
              <a:solidFill>
                <a:schemeClr val="accent2"/>
              </a:solidFill>
            </a:endParaRPr>
          </a:p>
        </p:txBody>
      </p:sp>
      <p:sp>
        <p:nvSpPr>
          <p:cNvPr id="132" name="TextBox 2"/>
          <p:cNvSpPr txBox="1"/>
          <p:nvPr/>
        </p:nvSpPr>
        <p:spPr>
          <a:xfrm>
            <a:off x="7668746" y="375172"/>
            <a:ext cx="3602624" cy="6420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3600" b="1" spc="-300">
                <a:solidFill>
                  <a:schemeClr val="accent1"/>
                </a:solidFill>
              </a:rPr>
              <a:t>“</a:t>
            </a:r>
            <a:r>
              <a:rPr lang="ko-KR" altLang="en-US" sz="3600" b="1" spc="-300">
                <a:solidFill>
                  <a:schemeClr val="accent1"/>
                </a:solidFill>
              </a:rPr>
              <a:t> </a:t>
            </a:r>
            <a:r>
              <a:rPr lang="en-US" altLang="ko-KR" sz="3600" b="1" spc="-300">
                <a:solidFill>
                  <a:schemeClr val="accent1"/>
                </a:solidFill>
              </a:rPr>
              <a:t>Class Diagram</a:t>
            </a:r>
            <a:r>
              <a:rPr lang="ko-KR" altLang="en-US" sz="3600" b="1" spc="-300">
                <a:solidFill>
                  <a:schemeClr val="accent1"/>
                </a:solidFill>
              </a:rPr>
              <a:t> </a:t>
            </a:r>
            <a:r>
              <a:rPr lang="en-US" altLang="ko-KR" sz="3600" b="1" spc="-300">
                <a:solidFill>
                  <a:schemeClr val="accent1"/>
                </a:solidFill>
              </a:rPr>
              <a:t>”</a:t>
            </a:r>
            <a:endParaRPr lang="en-US" altLang="ko-KR" sz="3600" b="1" spc="-300">
              <a:solidFill>
                <a:schemeClr val="accent1"/>
              </a:solidFill>
            </a:endParaRPr>
          </a:p>
        </p:txBody>
      </p:sp>
      <p:pic>
        <p:nvPicPr>
          <p:cNvPr id="1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6847" y="1062157"/>
            <a:ext cx="10801350" cy="5379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331871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구현 내용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6956196" y="393380"/>
            <a:ext cx="3049916" cy="6429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 b="1" spc="-300">
                <a:solidFill>
                  <a:srgbClr val="ff8778"/>
                </a:solidFill>
              </a:rPr>
              <a:t>“</a:t>
            </a:r>
            <a:r>
              <a:rPr lang="ko-KR" altLang="en-US" sz="3600" b="1" spc="-300">
                <a:solidFill>
                  <a:srgbClr val="ff8778"/>
                </a:solidFill>
              </a:rPr>
              <a:t> 웹앱 디자인 </a:t>
            </a:r>
            <a:r>
              <a:rPr lang="en-US" altLang="ko-KR" sz="3600" b="1" spc="-300">
                <a:solidFill>
                  <a:srgbClr val="ff8778"/>
                </a:solidFill>
              </a:rPr>
              <a:t>”</a:t>
            </a:r>
            <a:endParaRPr lang="en-US" altLang="ko-KR" sz="3600" b="1" spc="-300">
              <a:solidFill>
                <a:srgbClr val="ff8778"/>
              </a:solidFill>
            </a:endParaRPr>
          </a:p>
        </p:txBody>
      </p:sp>
      <p:pic>
        <p:nvPicPr>
          <p:cNvPr id="1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7567" y="1603235"/>
            <a:ext cx="5040630" cy="4956930"/>
          </a:xfrm>
          <a:prstGeom prst="rect">
            <a:avLst/>
          </a:prstGeom>
        </p:spPr>
      </p:pic>
      <p:sp>
        <p:nvSpPr>
          <p:cNvPr id="134" name=""/>
          <p:cNvSpPr txBox="1"/>
          <p:nvPr/>
        </p:nvSpPr>
        <p:spPr>
          <a:xfrm>
            <a:off x="589963" y="1213409"/>
            <a:ext cx="1415417" cy="31821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500" b="1">
                <a:solidFill>
                  <a:srgbClr val="ff8778"/>
                </a:solidFill>
              </a:rPr>
              <a:t>{</a:t>
            </a:r>
            <a:r>
              <a:rPr lang="ko-KR" altLang="en-US" sz="1500" b="1">
                <a:solidFill>
                  <a:srgbClr val="ff8778"/>
                </a:solidFill>
              </a:rPr>
              <a:t> 로그인 부분 </a:t>
            </a:r>
            <a:r>
              <a:rPr lang="en-US" altLang="ko-KR" sz="1500" b="1">
                <a:solidFill>
                  <a:srgbClr val="ff8778"/>
                </a:solidFill>
              </a:rPr>
              <a:t>}</a:t>
            </a:r>
            <a:endParaRPr lang="en-US" altLang="ko-KR" sz="1500" b="1">
              <a:solidFill>
                <a:srgbClr val="ff8778"/>
              </a:solidFill>
            </a:endParaRPr>
          </a:p>
        </p:txBody>
      </p:sp>
      <p:pic>
        <p:nvPicPr>
          <p:cNvPr id="13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604617"/>
            <a:ext cx="5400675" cy="4992034"/>
          </a:xfrm>
          <a:prstGeom prst="rect">
            <a:avLst/>
          </a:prstGeom>
        </p:spPr>
      </p:pic>
      <p:sp>
        <p:nvSpPr>
          <p:cNvPr id="137" name=""/>
          <p:cNvSpPr txBox="1"/>
          <p:nvPr/>
        </p:nvSpPr>
        <p:spPr>
          <a:xfrm>
            <a:off x="6096000" y="1243515"/>
            <a:ext cx="2728726" cy="319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 b="1">
                <a:solidFill>
                  <a:srgbClr val="ff8778"/>
                </a:solidFill>
              </a:rPr>
              <a:t>{</a:t>
            </a:r>
            <a:r>
              <a:rPr lang="ko-KR" altLang="en-US" sz="1500" b="1">
                <a:solidFill>
                  <a:srgbClr val="ff8778"/>
                </a:solidFill>
              </a:rPr>
              <a:t> 홈 화면 </a:t>
            </a:r>
            <a:r>
              <a:rPr lang="en-US" altLang="ko-KR" sz="1500" b="1">
                <a:solidFill>
                  <a:srgbClr val="ff8778"/>
                </a:solidFill>
              </a:rPr>
              <a:t>&amp;</a:t>
            </a:r>
            <a:r>
              <a:rPr lang="ko-KR" altLang="en-US" sz="1500" b="1">
                <a:solidFill>
                  <a:srgbClr val="ff8778"/>
                </a:solidFill>
              </a:rPr>
              <a:t> 의류 공유 페이지 </a:t>
            </a:r>
            <a:r>
              <a:rPr lang="en-US" altLang="ko-KR" sz="1500" b="1">
                <a:solidFill>
                  <a:srgbClr val="ff8778"/>
                </a:solidFill>
              </a:rPr>
              <a:t>}</a:t>
            </a:r>
            <a:endParaRPr lang="en-US" altLang="ko-KR" sz="1500" b="1">
              <a:solidFill>
                <a:srgbClr val="ff8778"/>
              </a:solidFill>
            </a:endParaRPr>
          </a:p>
        </p:txBody>
      </p:sp>
      <p:sp>
        <p:nvSpPr>
          <p:cNvPr id="142" name="TextBox 2"/>
          <p:cNvSpPr txBox="1"/>
          <p:nvPr/>
        </p:nvSpPr>
        <p:spPr>
          <a:xfrm>
            <a:off x="3942580" y="275959"/>
            <a:ext cx="2322437" cy="44603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chemeClr val="accent2"/>
                </a:solidFill>
              </a:rPr>
              <a:t>-</a:t>
            </a:r>
            <a:r>
              <a:rPr lang="ko-KR" altLang="en-US" sz="2400" b="1" spc="-300">
                <a:solidFill>
                  <a:schemeClr val="accent2"/>
                </a:solidFill>
              </a:rPr>
              <a:t>  시스템 구현 결과</a:t>
            </a:r>
            <a:endParaRPr lang="ko-KR" altLang="en-US" sz="2400" b="1" spc="-30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331871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구현 내용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pic>
        <p:nvPicPr>
          <p:cNvPr id="1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9317" y="2083554"/>
            <a:ext cx="5827849" cy="4066980"/>
          </a:xfrm>
          <a:prstGeom prst="rect">
            <a:avLst/>
          </a:prstGeom>
        </p:spPr>
      </p:pic>
      <p:pic>
        <p:nvPicPr>
          <p:cNvPr id="1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07450" y="104882"/>
            <a:ext cx="3600450" cy="6648235"/>
          </a:xfrm>
          <a:prstGeom prst="rect">
            <a:avLst/>
          </a:prstGeom>
        </p:spPr>
      </p:pic>
      <p:sp>
        <p:nvSpPr>
          <p:cNvPr id="140" name=""/>
          <p:cNvSpPr txBox="1"/>
          <p:nvPr/>
        </p:nvSpPr>
        <p:spPr>
          <a:xfrm>
            <a:off x="439317" y="1720713"/>
            <a:ext cx="2947773" cy="315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500" b="1">
                <a:solidFill>
                  <a:srgbClr val="ff8778"/>
                </a:solidFill>
              </a:rPr>
              <a:t>{</a:t>
            </a:r>
            <a:r>
              <a:rPr lang="ko-KR" altLang="en-US" sz="1500" b="1">
                <a:solidFill>
                  <a:srgbClr val="ff8778"/>
                </a:solidFill>
              </a:rPr>
              <a:t> 고객센터 </a:t>
            </a:r>
            <a:r>
              <a:rPr lang="en-US" altLang="ko-KR" sz="1500" b="1">
                <a:solidFill>
                  <a:srgbClr val="ff8778"/>
                </a:solidFill>
              </a:rPr>
              <a:t>&amp;</a:t>
            </a:r>
            <a:r>
              <a:rPr lang="ko-KR" altLang="en-US" sz="1500" b="1">
                <a:solidFill>
                  <a:srgbClr val="ff8778"/>
                </a:solidFill>
              </a:rPr>
              <a:t> 위시리스트 페이지 </a:t>
            </a:r>
            <a:r>
              <a:rPr lang="en-US" altLang="ko-KR" sz="1500" b="1">
                <a:solidFill>
                  <a:srgbClr val="ff8778"/>
                </a:solidFill>
              </a:rPr>
              <a:t>}</a:t>
            </a:r>
            <a:endParaRPr lang="en-US" altLang="ko-KR" sz="1500" b="1">
              <a:solidFill>
                <a:srgbClr val="ff8778"/>
              </a:solidFill>
            </a:endParaRPr>
          </a:p>
        </p:txBody>
      </p:sp>
      <p:sp>
        <p:nvSpPr>
          <p:cNvPr id="142" name="TextBox 2"/>
          <p:cNvSpPr txBox="1"/>
          <p:nvPr/>
        </p:nvSpPr>
        <p:spPr>
          <a:xfrm>
            <a:off x="3942580" y="275959"/>
            <a:ext cx="2322437" cy="44603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chemeClr val="accent2"/>
                </a:solidFill>
              </a:rPr>
              <a:t>-</a:t>
            </a:r>
            <a:r>
              <a:rPr lang="ko-KR" altLang="en-US" sz="2400" b="1" spc="-300">
                <a:solidFill>
                  <a:schemeClr val="accent2"/>
                </a:solidFill>
              </a:rPr>
              <a:t>  시스템 구현 결과</a:t>
            </a:r>
            <a:endParaRPr lang="ko-KR" altLang="en-US" sz="2400" b="1" spc="-300">
              <a:solidFill>
                <a:schemeClr val="accent2"/>
              </a:solidFill>
            </a:endParaRPr>
          </a:p>
        </p:txBody>
      </p:sp>
      <p:sp>
        <p:nvSpPr>
          <p:cNvPr id="143" name="TextBox 2"/>
          <p:cNvSpPr txBox="1"/>
          <p:nvPr/>
        </p:nvSpPr>
        <p:spPr>
          <a:xfrm>
            <a:off x="440302" y="966825"/>
            <a:ext cx="3049916" cy="6429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 b="1" spc="-300">
                <a:solidFill>
                  <a:srgbClr val="ff8778"/>
                </a:solidFill>
              </a:rPr>
              <a:t>“</a:t>
            </a:r>
            <a:r>
              <a:rPr lang="ko-KR" altLang="en-US" sz="3600" b="1" spc="-300">
                <a:solidFill>
                  <a:srgbClr val="ff8778"/>
                </a:solidFill>
              </a:rPr>
              <a:t> 웹앱 디자인 </a:t>
            </a:r>
            <a:r>
              <a:rPr lang="en-US" altLang="ko-KR" sz="3600" b="1" spc="-300">
                <a:solidFill>
                  <a:srgbClr val="ff8778"/>
                </a:solidFill>
              </a:rPr>
              <a:t>”</a:t>
            </a:r>
            <a:endParaRPr lang="en-US" altLang="ko-KR" sz="3600" b="1" spc="-300">
              <a:solidFill>
                <a:srgbClr val="ff8778"/>
              </a:solidFill>
            </a:endParaRPr>
          </a:p>
        </p:txBody>
      </p:sp>
      <p:sp>
        <p:nvSpPr>
          <p:cNvPr id="144" name=""/>
          <p:cNvSpPr txBox="1"/>
          <p:nvPr/>
        </p:nvSpPr>
        <p:spPr>
          <a:xfrm>
            <a:off x="6997493" y="4240568"/>
            <a:ext cx="425203" cy="2507603"/>
          </a:xfrm>
          <a:prstGeom prst="rect">
            <a:avLst/>
          </a:prstGeom>
        </p:spPr>
        <p:txBody>
          <a:bodyPr vert="eaVert" wrap="square">
            <a:spAutoFit/>
          </a:bodyPr>
          <a:p>
            <a:pPr>
              <a:defRPr/>
            </a:pPr>
            <a:r>
              <a:rPr lang="en-US" altLang="ko-KR" sz="1500" b="1">
                <a:solidFill>
                  <a:srgbClr val="ff8778"/>
                </a:solidFill>
              </a:rPr>
              <a:t>{</a:t>
            </a:r>
            <a:r>
              <a:rPr lang="ko-KR" altLang="en-US" sz="1500" b="1">
                <a:solidFill>
                  <a:srgbClr val="ff8778"/>
                </a:solidFill>
              </a:rPr>
              <a:t> 내정보 </a:t>
            </a:r>
            <a:r>
              <a:rPr lang="en-US" altLang="ko-KR" sz="1500" b="1">
                <a:solidFill>
                  <a:srgbClr val="ff8778"/>
                </a:solidFill>
              </a:rPr>
              <a:t>&amp;</a:t>
            </a:r>
            <a:r>
              <a:rPr lang="ko-KR" altLang="en-US" sz="1500" b="1">
                <a:solidFill>
                  <a:srgbClr val="ff8778"/>
                </a:solidFill>
              </a:rPr>
              <a:t> 검색 페이지 </a:t>
            </a:r>
            <a:r>
              <a:rPr lang="en-US" altLang="ko-KR" sz="1500" b="1">
                <a:solidFill>
                  <a:srgbClr val="ff8778"/>
                </a:solidFill>
              </a:rPr>
              <a:t>}</a:t>
            </a:r>
            <a:endParaRPr lang="en-US" altLang="ko-KR" sz="1500" b="1">
              <a:solidFill>
                <a:srgbClr val="ff8778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331871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구현 내용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7928135" y="548889"/>
            <a:ext cx="3610732" cy="6398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-300">
                <a:solidFill>
                  <a:srgbClr val="ff8778"/>
                </a:solidFill>
              </a:rPr>
              <a:t>“</a:t>
            </a:r>
            <a:r>
              <a:rPr lang="ko-KR" altLang="en-US" sz="3600" b="1" spc="-300">
                <a:solidFill>
                  <a:srgbClr val="ff8778"/>
                </a:solidFill>
              </a:rPr>
              <a:t> 웹앱 실행 영상 </a:t>
            </a:r>
            <a:r>
              <a:rPr lang="en-US" altLang="ko-KR" sz="3600" b="1" spc="-300">
                <a:solidFill>
                  <a:srgbClr val="ff8778"/>
                </a:solidFill>
              </a:rPr>
              <a:t>”</a:t>
            </a:r>
            <a:endParaRPr lang="en-US" altLang="ko-KR" sz="3600" b="1" spc="-300">
              <a:solidFill>
                <a:srgbClr val="ff8778"/>
              </a:solidFill>
            </a:endParaRPr>
          </a:p>
        </p:txBody>
      </p:sp>
      <p:sp>
        <p:nvSpPr>
          <p:cNvPr id="142" name="TextBox 2"/>
          <p:cNvSpPr txBox="1"/>
          <p:nvPr/>
        </p:nvSpPr>
        <p:spPr>
          <a:xfrm>
            <a:off x="3942580" y="275959"/>
            <a:ext cx="2322437" cy="44603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chemeClr val="accent2"/>
                </a:solidFill>
              </a:rPr>
              <a:t>-</a:t>
            </a:r>
            <a:r>
              <a:rPr lang="ko-KR" altLang="en-US" sz="2400" b="1" spc="-300">
                <a:solidFill>
                  <a:schemeClr val="accent2"/>
                </a:solidFill>
              </a:rPr>
              <a:t>  시스템 구현 결과</a:t>
            </a:r>
            <a:endParaRPr lang="ko-KR" altLang="en-US" sz="2400" b="1" spc="-300">
              <a:solidFill>
                <a:schemeClr val="accent2"/>
              </a:solidFill>
            </a:endParaRPr>
          </a:p>
        </p:txBody>
      </p:sp>
      <p:pic>
        <p:nvPicPr>
          <p:cNvPr id="143" name="backend.mp4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 rotWithShape="1">
          <a:blip r:embed="rId3"/>
          <a:stretch>
            <a:fillRect/>
          </a:stretch>
        </p:blipFill>
        <p:spPr>
          <a:xfrm>
            <a:off x="5201816" y="2078733"/>
            <a:ext cx="5679303" cy="3904521"/>
          </a:xfrm>
          <a:prstGeom prst="rect">
            <a:avLst/>
          </a:prstGeom>
        </p:spPr>
      </p:pic>
      <p:pic>
        <p:nvPicPr>
          <p:cNvPr id="144" name="Untitled.mp4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923539" y="1757287"/>
            <a:ext cx="2102517" cy="4789692"/>
          </a:xfrm>
          <a:prstGeom prst="rect">
            <a:avLst/>
          </a:prstGeom>
        </p:spPr>
      </p:pic>
      <p:sp>
        <p:nvSpPr>
          <p:cNvPr id="145" name="TextBox 2"/>
          <p:cNvSpPr txBox="1"/>
          <p:nvPr/>
        </p:nvSpPr>
        <p:spPr>
          <a:xfrm>
            <a:off x="1933334" y="1159435"/>
            <a:ext cx="1565908" cy="4483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rgbClr val="ff8778"/>
                </a:solidFill>
              </a:rPr>
              <a:t>{</a:t>
            </a:r>
            <a:r>
              <a:rPr lang="ko-KR" altLang="en-US" sz="2400" b="1" spc="-300">
                <a:solidFill>
                  <a:srgbClr val="ff8778"/>
                </a:solidFill>
              </a:rPr>
              <a:t> 웹앱 영상  </a:t>
            </a:r>
            <a:r>
              <a:rPr lang="en-US" altLang="ko-KR" sz="2400" b="1" spc="-300">
                <a:solidFill>
                  <a:srgbClr val="ff8778"/>
                </a:solidFill>
              </a:rPr>
              <a:t>}</a:t>
            </a:r>
            <a:endParaRPr lang="en-US" altLang="ko-KR" sz="2400" b="1" spc="-300">
              <a:solidFill>
                <a:srgbClr val="ff8778"/>
              </a:solidFill>
            </a:endParaRPr>
          </a:p>
        </p:txBody>
      </p:sp>
      <p:sp>
        <p:nvSpPr>
          <p:cNvPr id="147" name="TextBox 2"/>
          <p:cNvSpPr txBox="1"/>
          <p:nvPr/>
        </p:nvSpPr>
        <p:spPr>
          <a:xfrm>
            <a:off x="5220603" y="1565390"/>
            <a:ext cx="1589722" cy="4520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rgbClr val="ff8778"/>
                </a:solidFill>
              </a:rPr>
              <a:t>{</a:t>
            </a:r>
            <a:r>
              <a:rPr lang="ko-KR" altLang="en-US" sz="2400" b="1" spc="-300">
                <a:solidFill>
                  <a:srgbClr val="ff8778"/>
                </a:solidFill>
              </a:rPr>
              <a:t> 서버 영상  </a:t>
            </a:r>
            <a:r>
              <a:rPr lang="en-US" altLang="ko-KR" sz="2400" b="1" spc="-300">
                <a:solidFill>
                  <a:srgbClr val="ff8778"/>
                </a:solidFill>
              </a:rPr>
              <a:t>}</a:t>
            </a:r>
            <a:endParaRPr lang="en-US" altLang="ko-KR" sz="2400" b="1" spc="-300">
              <a:solidFill>
                <a:srgbClr val="ff8778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61734" fill="hold"/>
                                        <p:tgtEl>
                                          <p:spTgt spid="1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14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75734" fill="hold"/>
                                        <p:tgtEl>
                                          <p:spTgt spid="1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4"/>
                  </p:tgtEl>
                </p:cond>
              </p:nextCondLst>
            </p:seq>
            <p:video>
              <p:cMediaNode vol="50000">
                <p:cTn id="13" fill="hold" display="0">
                  <p:stCondLst>
                    <p:cond delay="indefinite"/>
                  </p:stCondLst>
                </p:cTn>
                <p:tgtEl>
                  <p:spTgt spid="144"/>
                </p:tgtEl>
              </p:cMediaNode>
            </p:video>
          </p:childTnLst>
        </p:cTn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331871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구현 내용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3969659" y="290690"/>
            <a:ext cx="1777091" cy="4503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chemeClr val="accent2"/>
                </a:solidFill>
              </a:rPr>
              <a:t>-</a:t>
            </a:r>
            <a:r>
              <a:rPr lang="ko-KR" altLang="en-US" sz="2400" b="1" spc="-300">
                <a:solidFill>
                  <a:schemeClr val="accent2"/>
                </a:solidFill>
              </a:rPr>
              <a:t>  테스팅 내용</a:t>
            </a:r>
            <a:endParaRPr lang="ko-KR" altLang="en-US" sz="2400" b="1" spc="-300">
              <a:solidFill>
                <a:schemeClr val="accent2"/>
              </a:solidFill>
            </a:endParaRPr>
          </a:p>
        </p:txBody>
      </p:sp>
      <p:sp>
        <p:nvSpPr>
          <p:cNvPr id="132" name="TextBox 2"/>
          <p:cNvSpPr txBox="1"/>
          <p:nvPr/>
        </p:nvSpPr>
        <p:spPr>
          <a:xfrm>
            <a:off x="777031" y="932207"/>
            <a:ext cx="5771406" cy="5732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solidFill>
                  <a:schemeClr val="accent1"/>
                </a:solidFill>
              </a:rPr>
              <a:t>“</a:t>
            </a:r>
            <a:r>
              <a:rPr lang="ko-KR" altLang="en-US" sz="3200" b="1" spc="-300">
                <a:solidFill>
                  <a:schemeClr val="accent1"/>
                </a:solidFill>
              </a:rPr>
              <a:t> </a:t>
            </a:r>
            <a:r>
              <a:rPr lang="en-US" altLang="ko-KR" sz="3200" b="1" spc="-300">
                <a:solidFill>
                  <a:schemeClr val="accent1"/>
                </a:solidFill>
              </a:rPr>
              <a:t>Boundary Value Testing ” - </a:t>
            </a:r>
            <a:r>
              <a:rPr lang="ko-KR" altLang="en-US" sz="2400" b="1" spc="-300">
                <a:solidFill>
                  <a:schemeClr val="accent1"/>
                </a:solidFill>
              </a:rPr>
              <a:t>회원가입</a:t>
            </a:r>
            <a:endParaRPr lang="ko-KR" altLang="en-US" sz="2400" b="1" spc="-300">
              <a:solidFill>
                <a:schemeClr val="accent1"/>
              </a:solidFill>
            </a:endParaRPr>
          </a:p>
        </p:txBody>
      </p:sp>
      <p:pic>
        <p:nvPicPr>
          <p:cNvPr id="1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9006" y="1636315"/>
            <a:ext cx="3367808" cy="2913722"/>
          </a:xfrm>
          <a:prstGeom prst="rect">
            <a:avLst/>
          </a:prstGeom>
        </p:spPr>
      </p:pic>
      <p:pic>
        <p:nvPicPr>
          <p:cNvPr id="13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4899" y="1583172"/>
            <a:ext cx="6268324" cy="5144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331871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구현 내용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3969659" y="290690"/>
            <a:ext cx="1777091" cy="4503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chemeClr val="accent2"/>
                </a:solidFill>
              </a:rPr>
              <a:t>-</a:t>
            </a:r>
            <a:r>
              <a:rPr lang="ko-KR" altLang="en-US" sz="2400" b="1" spc="-300">
                <a:solidFill>
                  <a:schemeClr val="accent2"/>
                </a:solidFill>
              </a:rPr>
              <a:t>  테스팅 내용</a:t>
            </a:r>
            <a:endParaRPr lang="ko-KR" altLang="en-US" sz="2400" b="1" spc="-300">
              <a:solidFill>
                <a:schemeClr val="accent2"/>
              </a:solidFill>
            </a:endParaRPr>
          </a:p>
        </p:txBody>
      </p:sp>
      <p:sp>
        <p:nvSpPr>
          <p:cNvPr id="132" name="TextBox 2"/>
          <p:cNvSpPr txBox="1"/>
          <p:nvPr/>
        </p:nvSpPr>
        <p:spPr>
          <a:xfrm>
            <a:off x="1089488" y="902275"/>
            <a:ext cx="3206711" cy="5769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solidFill>
                  <a:schemeClr val="accent1"/>
                </a:solidFill>
              </a:rPr>
              <a:t>“</a:t>
            </a:r>
            <a:r>
              <a:rPr lang="ko-KR" altLang="en-US" sz="3200" b="1" spc="-300">
                <a:solidFill>
                  <a:schemeClr val="accent1"/>
                </a:solidFill>
              </a:rPr>
              <a:t> </a:t>
            </a:r>
            <a:r>
              <a:rPr lang="en-US" altLang="ko-KR" sz="3200" b="1" spc="-300">
                <a:solidFill>
                  <a:schemeClr val="accent1"/>
                </a:solidFill>
              </a:rPr>
              <a:t>Release Testing ”</a:t>
            </a:r>
            <a:endParaRPr lang="en-US" altLang="ko-KR" sz="3200" b="1" spc="-300">
              <a:solidFill>
                <a:schemeClr val="accent1"/>
              </a:solidFill>
            </a:endParaRPr>
          </a:p>
        </p:txBody>
      </p:sp>
      <p:pic>
        <p:nvPicPr>
          <p:cNvPr id="1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9913" y="1532808"/>
            <a:ext cx="10012173" cy="51346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양쪽 대괄호 1"/>
          <p:cNvSpPr/>
          <p:nvPr/>
        </p:nvSpPr>
        <p:spPr>
          <a:xfrm>
            <a:off x="4369981" y="2413591"/>
            <a:ext cx="5837275" cy="1935125"/>
          </a:xfrm>
          <a:prstGeom prst="bracketPair">
            <a:avLst>
              <a:gd name="adj" fmla="val 1666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93409" y="3234557"/>
            <a:ext cx="3132455" cy="754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b="1" spc="-150"/>
              <a:t>시스템 평가</a:t>
            </a:r>
            <a:endParaRPr lang="ko-KR" altLang="en-US" sz="4400" b="1" spc="-150"/>
          </a:p>
        </p:txBody>
      </p:sp>
      <p:sp>
        <p:nvSpPr>
          <p:cNvPr id="6" name="TextBox 4"/>
          <p:cNvSpPr txBox="1"/>
          <p:nvPr/>
        </p:nvSpPr>
        <p:spPr>
          <a:xfrm>
            <a:off x="5009197" y="2682202"/>
            <a:ext cx="1311593" cy="5448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chemeClr val="accent1"/>
                </a:solidFill>
              </a:rPr>
              <a:t>Part 4,</a:t>
            </a:r>
            <a:endParaRPr lang="en-US" altLang="ko-KR" sz="300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246146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평가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32" name="TextBox 2"/>
          <p:cNvSpPr txBox="1"/>
          <p:nvPr/>
        </p:nvSpPr>
        <p:spPr>
          <a:xfrm>
            <a:off x="351301" y="1291955"/>
            <a:ext cx="4857623" cy="5730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solidFill>
                  <a:schemeClr val="accent1"/>
                </a:solidFill>
              </a:rPr>
              <a:t>“ User Requirement</a:t>
            </a:r>
            <a:r>
              <a:rPr lang="ko-KR" altLang="en-US" sz="3200" b="1" spc="-300">
                <a:solidFill>
                  <a:schemeClr val="accent1"/>
                </a:solidFill>
              </a:rPr>
              <a:t> 와 비교</a:t>
            </a:r>
            <a:r>
              <a:rPr lang="en-US" altLang="ko-KR" sz="3200" b="1" spc="-300">
                <a:solidFill>
                  <a:schemeClr val="accent1"/>
                </a:solidFill>
              </a:rPr>
              <a:t> ”</a:t>
            </a:r>
            <a:endParaRPr lang="en-US" altLang="ko-KR" sz="3200" b="1" spc="-300">
              <a:solidFill>
                <a:schemeClr val="accent1"/>
              </a:solidFill>
            </a:endParaRPr>
          </a:p>
        </p:txBody>
      </p:sp>
      <p:sp>
        <p:nvSpPr>
          <p:cNvPr id="133" name=""/>
          <p:cNvSpPr txBox="1"/>
          <p:nvPr/>
        </p:nvSpPr>
        <p:spPr>
          <a:xfrm>
            <a:off x="629363" y="2120106"/>
            <a:ext cx="10933274" cy="3107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사용자들이 물품 거래 서비스를 이용할 수 있도록 해당 사이트에 접속할 수 있어야 함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다른 사용자들과의 거래를 위해 사용자가 소지하고 있는 물품을 공유할 수 있어야 함 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사용자가 서비스 이용 중 불편한 점이나 궁금한 점 등이 있다면 관리자에게 문의할 수 있어야 함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서비스 이용 중 사용자가 자신의 정보를 보고 싶거나 변경하고 싶은 정보가 있으면 언제든지 변경할 수 있어야 함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서비스 제공자</a:t>
            </a:r>
            <a:r>
              <a:rPr lang="en-US" altLang="ko-KR"/>
              <a:t>(</a:t>
            </a:r>
            <a:r>
              <a:rPr lang="ko-KR" altLang="en-US"/>
              <a:t>관리자</a:t>
            </a:r>
            <a:r>
              <a:rPr lang="en-US" altLang="ko-KR"/>
              <a:t>)</a:t>
            </a:r>
            <a:r>
              <a:rPr lang="ko-KR" altLang="en-US"/>
              <a:t>는 서비스 오류로 인한 긴급 시스템 점검이나 이벤트 등이 생기면 사용자에게 알릴 수 있어야 함</a:t>
            </a:r>
            <a:endParaRPr lang="ko-KR" altLang="en-US"/>
          </a:p>
        </p:txBody>
      </p:sp>
      <p:sp>
        <p:nvSpPr>
          <p:cNvPr id="134" name=""/>
          <p:cNvSpPr/>
          <p:nvPr/>
        </p:nvSpPr>
        <p:spPr>
          <a:xfrm>
            <a:off x="551764" y="2125220"/>
            <a:ext cx="399250" cy="399250"/>
          </a:xfrm>
          <a:prstGeom prst="donut">
            <a:avLst>
              <a:gd name="adj" fmla="val 17187"/>
            </a:avLst>
          </a:prstGeom>
          <a:solidFill>
            <a:srgbClr val="28f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35" name=""/>
          <p:cNvSpPr/>
          <p:nvPr/>
        </p:nvSpPr>
        <p:spPr>
          <a:xfrm>
            <a:off x="552395" y="2658432"/>
            <a:ext cx="399250" cy="399250"/>
          </a:xfrm>
          <a:prstGeom prst="donut">
            <a:avLst>
              <a:gd name="adj" fmla="val 17187"/>
            </a:avLst>
          </a:prstGeom>
          <a:solidFill>
            <a:srgbClr val="28f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36" name=""/>
          <p:cNvSpPr/>
          <p:nvPr/>
        </p:nvSpPr>
        <p:spPr>
          <a:xfrm>
            <a:off x="540633" y="3219850"/>
            <a:ext cx="399250" cy="399250"/>
          </a:xfrm>
          <a:prstGeom prst="donut">
            <a:avLst>
              <a:gd name="adj" fmla="val 17187"/>
            </a:avLst>
          </a:prstGeom>
          <a:solidFill>
            <a:srgbClr val="28f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40" name=""/>
          <p:cNvSpPr/>
          <p:nvPr/>
        </p:nvSpPr>
        <p:spPr>
          <a:xfrm>
            <a:off x="544870" y="4533694"/>
            <a:ext cx="368709" cy="379448"/>
          </a:xfrm>
          <a:prstGeom prst="triangle">
            <a:avLst>
              <a:gd name="adj" fmla="val 50000"/>
            </a:avLst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41" name=""/>
          <p:cNvSpPr/>
          <p:nvPr/>
        </p:nvSpPr>
        <p:spPr>
          <a:xfrm>
            <a:off x="543641" y="3702868"/>
            <a:ext cx="368709" cy="379448"/>
          </a:xfrm>
          <a:prstGeom prst="triangle">
            <a:avLst>
              <a:gd name="adj" fmla="val 50000"/>
            </a:avLst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246146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평가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32" name="TextBox 2"/>
          <p:cNvSpPr txBox="1"/>
          <p:nvPr/>
        </p:nvSpPr>
        <p:spPr>
          <a:xfrm>
            <a:off x="351301" y="1291955"/>
            <a:ext cx="4857623" cy="5730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solidFill>
                  <a:schemeClr val="accent1"/>
                </a:solidFill>
              </a:rPr>
              <a:t>“ User Requirement</a:t>
            </a:r>
            <a:r>
              <a:rPr lang="ko-KR" altLang="en-US" sz="3200" b="1" spc="-300">
                <a:solidFill>
                  <a:schemeClr val="accent1"/>
                </a:solidFill>
              </a:rPr>
              <a:t> 와 비교</a:t>
            </a:r>
            <a:r>
              <a:rPr lang="en-US" altLang="ko-KR" sz="3200" b="1" spc="-300">
                <a:solidFill>
                  <a:schemeClr val="accent1"/>
                </a:solidFill>
              </a:rPr>
              <a:t> ”</a:t>
            </a:r>
            <a:endParaRPr lang="en-US" altLang="ko-KR" sz="3200" b="1" spc="-300">
              <a:solidFill>
                <a:schemeClr val="accent1"/>
              </a:solidFill>
            </a:endParaRPr>
          </a:p>
        </p:txBody>
      </p:sp>
      <p:sp>
        <p:nvSpPr>
          <p:cNvPr id="134" name=""/>
          <p:cNvSpPr/>
          <p:nvPr/>
        </p:nvSpPr>
        <p:spPr>
          <a:xfrm>
            <a:off x="541522" y="2963075"/>
            <a:ext cx="399250" cy="399250"/>
          </a:xfrm>
          <a:prstGeom prst="donut">
            <a:avLst>
              <a:gd name="adj" fmla="val 17187"/>
            </a:avLst>
          </a:prstGeom>
          <a:solidFill>
            <a:srgbClr val="28f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40" name=""/>
          <p:cNvSpPr txBox="1"/>
          <p:nvPr/>
        </p:nvSpPr>
        <p:spPr>
          <a:xfrm>
            <a:off x="629363" y="2423457"/>
            <a:ext cx="10933274" cy="2013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사용자가 더 이상 해당 서비스를 이용하기 싫은 경우 언제든지 회원 탈퇴를 할 수 있어야 함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사용자가 서비스에 등록된 물품을 거래하길 원하는 경우 사용자끼리 연락할 수 있는 수단이 필요함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물품 거래의 신뢰성을 위해 사용자가 물품을 올린 사용자의 정보를 알 수 있어야 함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사용자가 거래하고 싶은 물품을 미리 선택한 후 나중에 한 번에 볼 수 있어야 함</a:t>
            </a:r>
            <a:endParaRPr lang="ko-KR" altLang="en-US"/>
          </a:p>
        </p:txBody>
      </p:sp>
      <p:sp>
        <p:nvSpPr>
          <p:cNvPr id="142" name=""/>
          <p:cNvSpPr/>
          <p:nvPr/>
        </p:nvSpPr>
        <p:spPr>
          <a:xfrm>
            <a:off x="555112" y="3448050"/>
            <a:ext cx="368709" cy="379448"/>
          </a:xfrm>
          <a:prstGeom prst="triangle">
            <a:avLst>
              <a:gd name="adj" fmla="val 50000"/>
            </a:avLst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43" name=""/>
          <p:cNvSpPr/>
          <p:nvPr/>
        </p:nvSpPr>
        <p:spPr>
          <a:xfrm>
            <a:off x="555743" y="4001745"/>
            <a:ext cx="368709" cy="379448"/>
          </a:xfrm>
          <a:prstGeom prst="triangle">
            <a:avLst>
              <a:gd name="adj" fmla="val 50000"/>
            </a:avLst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44" name=""/>
          <p:cNvSpPr/>
          <p:nvPr/>
        </p:nvSpPr>
        <p:spPr>
          <a:xfrm>
            <a:off x="473177" y="2327992"/>
            <a:ext cx="563306" cy="563306"/>
          </a:xfrm>
          <a:prstGeom prst="mathMultiply">
            <a:avLst>
              <a:gd name="adj1" fmla="val 1259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763000" y="2962871"/>
            <a:ext cx="1090363" cy="44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accent6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05900" y="3429000"/>
            <a:ext cx="2082165" cy="5124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6">
                    <a:lumMod val="40000"/>
                    <a:lumOff val="60000"/>
                  </a:schemeClr>
                </a:solidFill>
              </a:rPr>
              <a:t>프로젝트 개요</a:t>
            </a:r>
            <a:endParaRPr lang="ko-KR" altLang="en-US" sz="2800" b="1" spc="-30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246146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평가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32" name="TextBox 2"/>
          <p:cNvSpPr txBox="1"/>
          <p:nvPr/>
        </p:nvSpPr>
        <p:spPr>
          <a:xfrm>
            <a:off x="4468559" y="1220261"/>
            <a:ext cx="2926179" cy="57590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solidFill>
                  <a:schemeClr val="accent1"/>
                </a:solidFill>
              </a:rPr>
              <a:t>“ </a:t>
            </a:r>
            <a:r>
              <a:rPr lang="ko-KR" altLang="en-US" sz="3200" b="1" spc="-300">
                <a:solidFill>
                  <a:schemeClr val="accent1"/>
                </a:solidFill>
              </a:rPr>
              <a:t>종합적인 평가</a:t>
            </a:r>
            <a:r>
              <a:rPr lang="en-US" altLang="ko-KR" sz="3200" b="1" spc="-300">
                <a:solidFill>
                  <a:schemeClr val="accent1"/>
                </a:solidFill>
              </a:rPr>
              <a:t> ”</a:t>
            </a:r>
            <a:endParaRPr lang="en-US" altLang="ko-KR" sz="3200" b="1" spc="-300">
              <a:solidFill>
                <a:schemeClr val="accent1"/>
              </a:solidFill>
            </a:endParaRPr>
          </a:p>
        </p:txBody>
      </p:sp>
      <p:grpSp>
        <p:nvGrpSpPr>
          <p:cNvPr id="147" name=""/>
          <p:cNvGrpSpPr/>
          <p:nvPr/>
        </p:nvGrpSpPr>
        <p:grpSpPr>
          <a:xfrm rot="0">
            <a:off x="1364226" y="1982804"/>
            <a:ext cx="4127786" cy="2290051"/>
            <a:chOff x="1364226" y="1982804"/>
            <a:chExt cx="4127786" cy="2290051"/>
          </a:xfrm>
        </p:grpSpPr>
        <p:sp>
          <p:nvSpPr>
            <p:cNvPr id="134" name=""/>
            <p:cNvSpPr/>
            <p:nvPr/>
          </p:nvSpPr>
          <p:spPr>
            <a:xfrm>
              <a:off x="1364226" y="1982804"/>
              <a:ext cx="3277419" cy="1446196"/>
            </a:xfrm>
            <a:prstGeom prst="wedgeRoundRectCallout">
              <a:avLst>
                <a:gd name="adj1" fmla="val 46496"/>
                <a:gd name="adj2" fmla="val 62499"/>
                <a:gd name="adj3" fmla="val 16667"/>
              </a:avLst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User requirement</a:t>
              </a:r>
              <a:r>
                <a:rPr lang="ko-KR" altLang="en-US" b="1">
                  <a:solidFill>
                    <a:schemeClr val="tx1"/>
                  </a:solidFill>
                </a:rPr>
                <a:t>는 대부분 구현했지만</a:t>
              </a:r>
              <a:r>
                <a:rPr lang="en-US" altLang="ko-KR" b="1">
                  <a:solidFill>
                    <a:schemeClr val="tx1"/>
                  </a:solidFill>
                </a:rPr>
                <a:t>,</a:t>
              </a:r>
              <a:r>
                <a:rPr lang="ko-KR" altLang="en-US" b="1">
                  <a:solidFill>
                    <a:schemeClr val="tx1"/>
                  </a:solidFill>
                </a:rPr>
                <a:t> 원래 계획했었던 기능을 많이 변경했다</a:t>
              </a:r>
              <a:r>
                <a:rPr lang="en-US" altLang="ko-KR" b="1">
                  <a:solidFill>
                    <a:schemeClr val="tx1"/>
                  </a:solidFill>
                </a:rPr>
                <a:t>.</a:t>
              </a:r>
              <a:endParaRPr lang="en-US" altLang="ko-KR" b="1">
                <a:solidFill>
                  <a:schemeClr val="tx1"/>
                </a:solidFill>
              </a:endParaRPr>
            </a:p>
          </p:txBody>
        </p:sp>
        <p:pic>
          <p:nvPicPr>
            <p:cNvPr id="135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71922" y="3429000"/>
              <a:ext cx="720090" cy="843855"/>
            </a:xfrm>
            <a:prstGeom prst="rect">
              <a:avLst/>
            </a:prstGeom>
          </p:spPr>
        </p:pic>
      </p:grpSp>
      <p:grpSp>
        <p:nvGrpSpPr>
          <p:cNvPr id="150" name=""/>
          <p:cNvGrpSpPr/>
          <p:nvPr/>
        </p:nvGrpSpPr>
        <p:grpSpPr>
          <a:xfrm rot="0">
            <a:off x="1539774" y="4161929"/>
            <a:ext cx="3974157" cy="2231636"/>
            <a:chOff x="1539774" y="4161928"/>
            <a:chExt cx="3974157" cy="2231636"/>
          </a:xfrm>
        </p:grpSpPr>
        <p:sp>
          <p:nvSpPr>
            <p:cNvPr id="138" name=""/>
            <p:cNvSpPr/>
            <p:nvPr/>
          </p:nvSpPr>
          <p:spPr>
            <a:xfrm>
              <a:off x="1539774" y="4161928"/>
              <a:ext cx="3082822" cy="1446196"/>
            </a:xfrm>
            <a:prstGeom prst="wedgeRoundRectCallout">
              <a:avLst>
                <a:gd name="adj1" fmla="val 42656"/>
                <a:gd name="adj2" fmla="val 65571"/>
                <a:gd name="adj3" fmla="val 16667"/>
              </a:avLst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sz="1600" b="1">
                  <a:solidFill>
                    <a:schemeClr val="tx1"/>
                  </a:solidFill>
                </a:rPr>
                <a:t>시스템을 구현 계획을 세우면서 팀원끼리 역할을 잘 분배해야 개발이 좀 더 원만하게 </a:t>
              </a:r>
              <a:endParaRPr lang="ko-KR" altLang="en-US" sz="1600" b="1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600" b="1">
                  <a:solidFill>
                    <a:schemeClr val="tx1"/>
                  </a:solidFill>
                </a:rPr>
                <a:t>이루어질 것 같다</a:t>
              </a:r>
              <a:r>
                <a:rPr lang="en-US" altLang="ko-KR" sz="1600" b="1">
                  <a:solidFill>
                    <a:schemeClr val="tx1"/>
                  </a:solidFill>
                </a:rPr>
                <a:t>.</a:t>
              </a:r>
              <a:endParaRPr lang="en-US" altLang="ko-KR" sz="1600" b="1">
                <a:solidFill>
                  <a:schemeClr val="tx1"/>
                </a:solidFill>
              </a:endParaRPr>
            </a:p>
          </p:txBody>
        </p:sp>
        <p:pic>
          <p:nvPicPr>
            <p:cNvPr id="139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93841" y="5549709"/>
              <a:ext cx="720090" cy="843855"/>
            </a:xfrm>
            <a:prstGeom prst="rect">
              <a:avLst/>
            </a:prstGeom>
          </p:spPr>
        </p:pic>
      </p:grpSp>
      <p:grpSp>
        <p:nvGrpSpPr>
          <p:cNvPr id="149" name=""/>
          <p:cNvGrpSpPr/>
          <p:nvPr/>
        </p:nvGrpSpPr>
        <p:grpSpPr>
          <a:xfrm rot="0">
            <a:off x="6349180" y="4131836"/>
            <a:ext cx="4099643" cy="2241880"/>
            <a:chOff x="6349180" y="4131836"/>
            <a:chExt cx="4099643" cy="2241880"/>
          </a:xfrm>
        </p:grpSpPr>
        <p:sp>
          <p:nvSpPr>
            <p:cNvPr id="140" name=""/>
            <p:cNvSpPr/>
            <p:nvPr/>
          </p:nvSpPr>
          <p:spPr>
            <a:xfrm>
              <a:off x="7171403" y="4131836"/>
              <a:ext cx="3277419" cy="1446196"/>
            </a:xfrm>
            <a:prstGeom prst="wedgeRoundRectCallout">
              <a:avLst>
                <a:gd name="adj1" fmla="val -43105"/>
                <a:gd name="adj2" fmla="val 65571"/>
                <a:gd name="adj3" fmla="val 16667"/>
              </a:avLst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b="1">
                  <a:solidFill>
                    <a:schemeClr val="tx1"/>
                  </a:solidFill>
                </a:rPr>
                <a:t>시스템 구현 계획을 세울 때</a:t>
              </a:r>
              <a:endParaRPr lang="ko-KR" altLang="en-US" b="1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b="1">
                  <a:solidFill>
                    <a:schemeClr val="tx1"/>
                  </a:solidFill>
                </a:rPr>
                <a:t>팀원끼리 회의하여 개발에 </a:t>
              </a:r>
              <a:endParaRPr lang="ko-KR" altLang="en-US" b="1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b="1">
                  <a:solidFill>
                    <a:schemeClr val="tx1"/>
                  </a:solidFill>
                </a:rPr>
                <a:t>필요한 </a:t>
              </a:r>
              <a:r>
                <a:rPr lang="en-US" altLang="ko-KR" b="1">
                  <a:solidFill>
                    <a:schemeClr val="tx1"/>
                  </a:solidFill>
                </a:rPr>
                <a:t>Tool</a:t>
              </a:r>
              <a:r>
                <a:rPr lang="ko-KR" altLang="en-US" b="1">
                  <a:solidFill>
                    <a:schemeClr val="tx1"/>
                  </a:solidFill>
                </a:rPr>
                <a:t>을 미리 파악하는 것이 중요하다</a:t>
              </a:r>
              <a:r>
                <a:rPr lang="en-US" altLang="ko-KR" b="1">
                  <a:solidFill>
                    <a:schemeClr val="tx1"/>
                  </a:solidFill>
                </a:rPr>
                <a:t>.</a:t>
              </a:r>
              <a:endParaRPr lang="en-US" altLang="ko-KR" b="1">
                <a:solidFill>
                  <a:schemeClr val="tx1"/>
                </a:solidFill>
              </a:endParaRPr>
            </a:p>
          </p:txBody>
        </p:sp>
        <p:pic>
          <p:nvPicPr>
            <p:cNvPr id="141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49180" y="5529861"/>
              <a:ext cx="720090" cy="843855"/>
            </a:xfrm>
            <a:prstGeom prst="rect">
              <a:avLst/>
            </a:prstGeom>
          </p:spPr>
        </p:pic>
      </p:grpSp>
      <p:grpSp>
        <p:nvGrpSpPr>
          <p:cNvPr id="148" name=""/>
          <p:cNvGrpSpPr/>
          <p:nvPr/>
        </p:nvGrpSpPr>
        <p:grpSpPr>
          <a:xfrm rot="0">
            <a:off x="6288359" y="1982803"/>
            <a:ext cx="4161096" cy="2290051"/>
            <a:chOff x="6288359" y="1982803"/>
            <a:chExt cx="4161096" cy="2290051"/>
          </a:xfrm>
        </p:grpSpPr>
        <p:sp>
          <p:nvSpPr>
            <p:cNvPr id="145" name=""/>
            <p:cNvSpPr/>
            <p:nvPr/>
          </p:nvSpPr>
          <p:spPr>
            <a:xfrm>
              <a:off x="7172036" y="1982803"/>
              <a:ext cx="3277419" cy="1446196"/>
            </a:xfrm>
            <a:prstGeom prst="wedgeRoundRectCallout">
              <a:avLst>
                <a:gd name="adj1" fmla="val -46177"/>
                <a:gd name="adj2" fmla="val 68643"/>
                <a:gd name="adj3" fmla="val 16667"/>
              </a:avLst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b="1">
                  <a:solidFill>
                    <a:schemeClr val="tx1"/>
                  </a:solidFill>
                </a:rPr>
                <a:t>시스템을 개발하면서 </a:t>
              </a:r>
              <a:endParaRPr lang="en-US" altLang="ko-KR" b="1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Agile</a:t>
              </a:r>
              <a:r>
                <a:rPr lang="ko-KR" altLang="en-US" b="1">
                  <a:solidFill>
                    <a:schemeClr val="tx1"/>
                  </a:solidFill>
                </a:rPr>
                <a:t> 방법보다 </a:t>
              </a:r>
              <a:r>
                <a:rPr lang="en-US" altLang="ko-KR" b="1">
                  <a:solidFill>
                    <a:schemeClr val="tx1"/>
                  </a:solidFill>
                </a:rPr>
                <a:t>Plan-drive</a:t>
              </a:r>
              <a:r>
                <a:rPr lang="ko-KR" altLang="en-US" b="1">
                  <a:solidFill>
                    <a:schemeClr val="tx1"/>
                  </a:solidFill>
                </a:rPr>
                <a:t>에</a:t>
              </a:r>
              <a:endParaRPr lang="ko-KR" altLang="en-US" b="1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b="1">
                  <a:solidFill>
                    <a:schemeClr val="tx1"/>
                  </a:solidFill>
                </a:rPr>
                <a:t>좀 더 비중을 많이 둔 것 같다</a:t>
              </a:r>
              <a:r>
                <a:rPr lang="en-US" altLang="ko-KR" b="1">
                  <a:solidFill>
                    <a:schemeClr val="tx1"/>
                  </a:solidFill>
                </a:rPr>
                <a:t>.</a:t>
              </a:r>
              <a:endParaRPr lang="en-US" altLang="ko-KR" b="1">
                <a:solidFill>
                  <a:schemeClr val="tx1"/>
                </a:solidFill>
              </a:endParaRPr>
            </a:p>
          </p:txBody>
        </p:sp>
        <p:pic>
          <p:nvPicPr>
            <p:cNvPr id="146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88359" y="3429000"/>
              <a:ext cx="720090" cy="84385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/>
          <p:cNvSpPr/>
          <p:nvPr/>
        </p:nvSpPr>
        <p:spPr>
          <a:xfrm>
            <a:off x="7230141" y="879843"/>
            <a:ext cx="2605385" cy="4631794"/>
          </a:xfrm>
          <a:prstGeom prst="roundRect">
            <a:avLst>
              <a:gd name="adj" fmla="val 818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사각형: 둥근 모서리 2"/>
          <p:cNvSpPr/>
          <p:nvPr/>
        </p:nvSpPr>
        <p:spPr>
          <a:xfrm>
            <a:off x="7632753" y="1346362"/>
            <a:ext cx="2605386" cy="4631794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075592" y="662794"/>
            <a:ext cx="2556584" cy="5564832"/>
          </a:xfrm>
          <a:prstGeom prst="roundRect">
            <a:avLst>
              <a:gd name="adj" fmla="val 8505"/>
            </a:avLst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91494" y="2004294"/>
            <a:ext cx="3561766" cy="28494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2501" y="2852582"/>
            <a:ext cx="5011092" cy="1155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0" b="1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TTF Bold"/>
                <a:ea typeface="G마켓 산스 TTF Bold"/>
              </a:rPr>
              <a:t>감사합니다</a:t>
            </a:r>
            <a:r>
              <a:rPr lang="en-US" altLang="ko-KR" sz="7000" b="1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TTF Bold"/>
                <a:ea typeface="G마켓 산스 TTF Bold"/>
              </a:rPr>
              <a:t>.</a:t>
            </a:r>
            <a:endParaRPr lang="en-US" altLang="ko-KR" sz="7000" b="1">
              <a:solidFill>
                <a:schemeClr val="accent6">
                  <a:lumMod val="40000"/>
                  <a:lumOff val="60000"/>
                </a:schemeClr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42485" y="2705725"/>
            <a:ext cx="2897505" cy="1426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8800" b="1" spc="600">
                <a:solidFill>
                  <a:srgbClr val="3d3d3d"/>
                </a:solidFill>
                <a:latin typeface="G마켓 산스 TTF Bold"/>
                <a:ea typeface="G마켓 산스 TTF Bold"/>
              </a:rPr>
              <a:t>Q&amp;A</a:t>
            </a:r>
            <a:endParaRPr lang="ko-KR" altLang="en-US" sz="8800" b="1" spc="600">
              <a:solidFill>
                <a:srgbClr val="3d3d3d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7236" y="127626"/>
            <a:ext cx="2788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개요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12054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3060382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9534" y="1564957"/>
            <a:ext cx="4504863" cy="4680585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82786" y="1972744"/>
            <a:ext cx="3498979" cy="4680585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28279" y="1234497"/>
            <a:ext cx="4474089" cy="4680585"/>
          </a:xfrm>
          <a:prstGeom prst="rect">
            <a:avLst/>
          </a:prstGeom>
        </p:spPr>
      </p:pic>
      <p:sp>
        <p:nvSpPr>
          <p:cNvPr id="41" name="TextBox 2"/>
          <p:cNvSpPr txBox="1"/>
          <p:nvPr/>
        </p:nvSpPr>
        <p:spPr>
          <a:xfrm>
            <a:off x="172360" y="1027811"/>
            <a:ext cx="3324608" cy="44665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  <a:latin typeface="나눔고딕 ExtraBold"/>
                <a:ea typeface="나눔고딕 ExtraBold"/>
              </a:rPr>
              <a:t>-</a:t>
            </a:r>
            <a:r>
              <a:rPr lang="ko-KR" altLang="en-US" sz="24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  <a:latin typeface="나눔고딕 ExtraBold"/>
                <a:ea typeface="나눔고딕 ExtraBold"/>
              </a:rPr>
              <a:t>  주제 선정에 참고한 기사</a:t>
            </a:r>
            <a:endParaRPr lang="ko-KR" altLang="en-US" sz="2400" b="1" spc="-300">
              <a:ln w="9525">
                <a:solidFill>
                  <a:schemeClr val="lt1"/>
                </a:solidFill>
              </a:ln>
              <a:solidFill>
                <a:schemeClr val="accent1"/>
              </a:solidFill>
              <a:latin typeface="나눔고딕 ExtraBold"/>
              <a:ea typeface="나눔고딕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7236" y="127626"/>
            <a:ext cx="2788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개요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12054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3060382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33" name="직사각형 13"/>
          <p:cNvSpPr/>
          <p:nvPr/>
        </p:nvSpPr>
        <p:spPr>
          <a:xfrm>
            <a:off x="261346" y="1211732"/>
            <a:ext cx="5574989" cy="5277616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"/>
          <p:cNvSpPr txBox="1"/>
          <p:nvPr/>
        </p:nvSpPr>
        <p:spPr>
          <a:xfrm>
            <a:off x="421820" y="1156606"/>
            <a:ext cx="672466" cy="184186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1500"/>
              <a:t>“</a:t>
            </a:r>
            <a:endParaRPr lang="en-US" altLang="ko-KR" sz="11500"/>
          </a:p>
        </p:txBody>
      </p:sp>
      <p:sp>
        <p:nvSpPr>
          <p:cNvPr id="35" name=""/>
          <p:cNvSpPr txBox="1"/>
          <p:nvPr/>
        </p:nvSpPr>
        <p:spPr>
          <a:xfrm>
            <a:off x="1047749" y="1673678"/>
            <a:ext cx="1875337" cy="57231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3200" b="1"/>
              <a:t>의류 공유</a:t>
            </a:r>
            <a:endParaRPr lang="ko-KR" altLang="en-US" sz="3200" b="1"/>
          </a:p>
        </p:txBody>
      </p:sp>
      <p:sp>
        <p:nvSpPr>
          <p:cNvPr id="36" name=""/>
          <p:cNvSpPr txBox="1"/>
          <p:nvPr/>
        </p:nvSpPr>
        <p:spPr>
          <a:xfrm>
            <a:off x="2149928" y="2775857"/>
            <a:ext cx="3249657" cy="231130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/>
          </a:p>
        </p:txBody>
      </p:sp>
      <p:sp>
        <p:nvSpPr>
          <p:cNvPr id="37" name=""/>
          <p:cNvSpPr txBox="1"/>
          <p:nvPr/>
        </p:nvSpPr>
        <p:spPr>
          <a:xfrm>
            <a:off x="666749" y="2449282"/>
            <a:ext cx="4787266" cy="33808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빠르게 변화하는 트렌드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집에 쌓여만 가는 옷들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그리고 계속해서 버려지는 폐의류들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최근 환경문제에 대한 경각심이 높아지면서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한번 생산</a:t>
            </a:r>
            <a:r>
              <a:rPr lang="en-US" altLang="ko-KR"/>
              <a:t>,</a:t>
            </a:r>
            <a:r>
              <a:rPr lang="ko-KR" altLang="en-US"/>
              <a:t> 제도된 상품이 더 많이</a:t>
            </a:r>
            <a:r>
              <a:rPr lang="en-US" altLang="ko-KR"/>
              <a:t>,</a:t>
            </a:r>
            <a:r>
              <a:rPr lang="ko-KR" altLang="en-US"/>
              <a:t> 더 길게</a:t>
            </a:r>
            <a:endParaRPr lang="ko-KR" altLang="en-US"/>
          </a:p>
          <a:p>
            <a:pPr>
              <a:defRPr/>
            </a:pPr>
            <a:r>
              <a:rPr lang="ko-KR" altLang="en-US"/>
              <a:t>쓰일 수 있도록 탄소제로와 환경보호에</a:t>
            </a:r>
            <a:endParaRPr lang="ko-KR" altLang="en-US"/>
          </a:p>
          <a:p>
            <a:pPr>
              <a:defRPr/>
            </a:pPr>
            <a:r>
              <a:rPr lang="ko-KR" altLang="en-US"/>
              <a:t>앞장서자는 분위기가 고조되고 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이러한 문제들을 해결할 수 있는 것이</a:t>
            </a:r>
            <a:endParaRPr lang="ko-KR" altLang="en-US"/>
          </a:p>
          <a:p>
            <a:pPr>
              <a:defRPr/>
            </a:pPr>
            <a:r>
              <a:rPr lang="ko-KR" altLang="en-US"/>
              <a:t>사용자간 의류를 공유하는 </a:t>
            </a:r>
            <a:r>
              <a:rPr lang="en-US" altLang="ko-KR"/>
              <a:t>C2C</a:t>
            </a:r>
            <a:r>
              <a:rPr lang="ko-KR" altLang="en-US"/>
              <a:t>모델 플랫폼</a:t>
            </a:r>
            <a:endParaRPr lang="ko-KR" altLang="en-US"/>
          </a:p>
          <a:p>
            <a:pPr>
              <a:defRPr/>
            </a:pPr>
            <a:r>
              <a:rPr lang="ko-KR" altLang="en-US"/>
              <a:t>의류 공유 플랫폼이다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7236" y="127626"/>
            <a:ext cx="2788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개요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12054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3060382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240396" y="1183322"/>
            <a:ext cx="2964995" cy="5768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</a:rPr>
              <a:t>-</a:t>
            </a:r>
            <a:r>
              <a:rPr lang="ko-KR" altLang="en-US" sz="32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</a:rPr>
              <a:t>  </a:t>
            </a:r>
            <a:r>
              <a:rPr lang="en-US" altLang="ko-KR" sz="32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</a:rPr>
              <a:t>Bench Marking</a:t>
            </a:r>
            <a:endParaRPr lang="en-US" altLang="ko-KR" sz="3200" b="1" spc="-300">
              <a:ln w="9525">
                <a:solidFill>
                  <a:schemeClr val="lt1"/>
                </a:solidFill>
              </a:ln>
              <a:solidFill>
                <a:schemeClr val="accent1"/>
              </a:solidFill>
            </a:endParaRPr>
          </a:p>
        </p:txBody>
      </p:sp>
      <p:grpSp>
        <p:nvGrpSpPr>
          <p:cNvPr id="53" name=""/>
          <p:cNvGrpSpPr/>
          <p:nvPr/>
        </p:nvGrpSpPr>
        <p:grpSpPr>
          <a:xfrm rot="0">
            <a:off x="657678" y="1971910"/>
            <a:ext cx="10704776" cy="2477489"/>
            <a:chOff x="657678" y="1971910"/>
            <a:chExt cx="10704776" cy="2477489"/>
          </a:xfrm>
        </p:grpSpPr>
        <p:pic>
          <p:nvPicPr>
            <p:cNvPr id="40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76324" y="2175101"/>
              <a:ext cx="3049185" cy="1800225"/>
            </a:xfrm>
            <a:prstGeom prst="rect">
              <a:avLst/>
            </a:prstGeom>
          </p:spPr>
        </p:pic>
        <p:pic>
          <p:nvPicPr>
            <p:cNvPr id="41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358163" y="2020660"/>
              <a:ext cx="3094672" cy="1800225"/>
            </a:xfrm>
            <a:prstGeom prst="rect">
              <a:avLst/>
            </a:prstGeom>
          </p:spPr>
        </p:pic>
        <p:pic>
          <p:nvPicPr>
            <p:cNvPr id="42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030253" y="1973036"/>
              <a:ext cx="3035834" cy="1800225"/>
            </a:xfrm>
            <a:prstGeom prst="rect">
              <a:avLst/>
            </a:prstGeom>
          </p:spPr>
        </p:pic>
        <p:sp>
          <p:nvSpPr>
            <p:cNvPr id="44" name=""/>
            <p:cNvSpPr txBox="1"/>
            <p:nvPr/>
          </p:nvSpPr>
          <p:spPr>
            <a:xfrm>
              <a:off x="1660070" y="4027713"/>
              <a:ext cx="1943373" cy="364128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ko-KR"/>
                <a:t>Rent the Runway</a:t>
              </a:r>
              <a:endParaRPr lang="en-US" altLang="ko-KR"/>
            </a:p>
          </p:txBody>
        </p:sp>
        <p:sp>
          <p:nvSpPr>
            <p:cNvPr id="45" name=""/>
            <p:cNvSpPr txBox="1"/>
            <p:nvPr/>
          </p:nvSpPr>
          <p:spPr>
            <a:xfrm>
              <a:off x="5416405" y="4062874"/>
              <a:ext cx="1361585" cy="364346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ko-KR" altLang="en-US"/>
                <a:t>클로젯 셰어</a:t>
              </a:r>
              <a:endParaRPr lang="ko-KR" altLang="en-US"/>
            </a:p>
          </p:txBody>
        </p:sp>
        <p:sp>
          <p:nvSpPr>
            <p:cNvPr id="46" name=""/>
            <p:cNvSpPr txBox="1"/>
            <p:nvPr/>
          </p:nvSpPr>
          <p:spPr>
            <a:xfrm>
              <a:off x="9315994" y="4084428"/>
              <a:ext cx="633821" cy="364346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ko-KR" altLang="en-US"/>
                <a:t>키플</a:t>
              </a: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 flipH="1">
              <a:off x="657678" y="2109107"/>
              <a:ext cx="180022" cy="2340292"/>
            </a:xfrm>
            <a:prstGeom prst="rightBrace">
              <a:avLst>
                <a:gd name="adj1" fmla="val 8333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p>
              <a:pPr>
                <a:defRPr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9" name=""/>
            <p:cNvSpPr/>
            <p:nvPr/>
          </p:nvSpPr>
          <p:spPr>
            <a:xfrm>
              <a:off x="11182432" y="1971910"/>
              <a:ext cx="180022" cy="2340292"/>
            </a:xfrm>
            <a:prstGeom prst="rightBrace">
              <a:avLst>
                <a:gd name="adj1" fmla="val 8333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p>
              <a:pPr>
                <a:defRPr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50" name=""/>
          <p:cNvSpPr txBox="1"/>
          <p:nvPr/>
        </p:nvSpPr>
        <p:spPr>
          <a:xfrm>
            <a:off x="4173855" y="5226842"/>
            <a:ext cx="3994785" cy="64341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3600" b="1">
                <a:solidFill>
                  <a:schemeClr val="accent1"/>
                </a:solidFill>
              </a:rPr>
              <a:t>사용자 간 </a:t>
            </a:r>
            <a:r>
              <a:rPr lang="en-US" altLang="ko-KR" sz="3600" b="1" i="1">
                <a:solidFill>
                  <a:schemeClr val="accent1"/>
                </a:solidFill>
              </a:rPr>
              <a:t>“</a:t>
            </a:r>
            <a:r>
              <a:rPr lang="ko-KR" altLang="en-US" sz="3600" b="1" i="1">
                <a:solidFill>
                  <a:schemeClr val="accent1"/>
                </a:solidFill>
              </a:rPr>
              <a:t>직거래</a:t>
            </a:r>
            <a:r>
              <a:rPr lang="en-US" altLang="ko-KR" sz="3600" b="1" i="1">
                <a:solidFill>
                  <a:schemeClr val="accent1"/>
                </a:solidFill>
              </a:rPr>
              <a:t>”</a:t>
            </a:r>
            <a:endParaRPr lang="en-US" altLang="ko-KR" sz="3600" b="1" i="1">
              <a:solidFill>
                <a:schemeClr val="accent1"/>
              </a:solidFill>
            </a:endParaRPr>
          </a:p>
        </p:txBody>
      </p:sp>
      <p:cxnSp>
        <p:nvCxnSpPr>
          <p:cNvPr id="52" name=""/>
          <p:cNvCxnSpPr/>
          <p:nvPr/>
        </p:nvCxnSpPr>
        <p:spPr>
          <a:xfrm>
            <a:off x="3357460" y="5560218"/>
            <a:ext cx="691546" cy="0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7236" y="127626"/>
            <a:ext cx="2788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개요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12054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3060382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362860" y="1224143"/>
            <a:ext cx="2479673" cy="5741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</a:rPr>
              <a:t>-</a:t>
            </a:r>
            <a:r>
              <a:rPr lang="ko-KR" altLang="en-US" sz="32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</a:rPr>
              <a:t>  팀원별 역할</a:t>
            </a:r>
            <a:endParaRPr lang="ko-KR" altLang="en-US" sz="3200" b="1" spc="-300">
              <a:ln w="9525">
                <a:solidFill>
                  <a:schemeClr val="lt1"/>
                </a:solidFill>
              </a:ln>
              <a:solidFill>
                <a:schemeClr val="accent1"/>
              </a:solidFill>
            </a:endParaRPr>
          </a:p>
        </p:txBody>
      </p:sp>
      <p:grpSp>
        <p:nvGrpSpPr>
          <p:cNvPr id="104" name=""/>
          <p:cNvGrpSpPr/>
          <p:nvPr/>
        </p:nvGrpSpPr>
        <p:grpSpPr>
          <a:xfrm rot="0">
            <a:off x="1327839" y="2122374"/>
            <a:ext cx="2537617" cy="3741965"/>
            <a:chOff x="1327839" y="2122374"/>
            <a:chExt cx="2537617" cy="3741965"/>
          </a:xfrm>
        </p:grpSpPr>
        <p:sp>
          <p:nvSpPr>
            <p:cNvPr id="53" name=""/>
            <p:cNvSpPr/>
            <p:nvPr/>
          </p:nvSpPr>
          <p:spPr>
            <a:xfrm>
              <a:off x="1333499" y="2122374"/>
              <a:ext cx="2530928" cy="3741964"/>
            </a:xfrm>
            <a:prstGeom prst="roundRect">
              <a:avLst>
                <a:gd name="adj" fmla="val 10156"/>
              </a:avLst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54" name=""/>
            <p:cNvSpPr/>
            <p:nvPr/>
          </p:nvSpPr>
          <p:spPr>
            <a:xfrm>
              <a:off x="1327839" y="2143927"/>
              <a:ext cx="2530928" cy="721179"/>
            </a:xfrm>
            <a:prstGeom prst="roundRect">
              <a:avLst>
                <a:gd name="adj" fmla="val 10156"/>
              </a:avLst>
            </a:prstGeom>
            <a:solidFill>
              <a:srgbClr val="ebc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b="1">
                  <a:solidFill>
                    <a:schemeClr val="accent1"/>
                  </a:solidFill>
                </a:rPr>
                <a:t>정민서</a:t>
              </a:r>
              <a:endParaRPr lang="ko-KR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59" name=""/>
            <p:cNvSpPr txBox="1"/>
            <p:nvPr/>
          </p:nvSpPr>
          <p:spPr>
            <a:xfrm>
              <a:off x="1331985" y="3214075"/>
              <a:ext cx="2533471" cy="33875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 sz="1600" b="1"/>
                <a:t>“</a:t>
              </a:r>
              <a:r>
                <a:rPr lang="ko-KR" altLang="en-US" sz="1600" b="1"/>
                <a:t> 프론트 엔드 담당자 </a:t>
              </a:r>
              <a:r>
                <a:rPr lang="en-US" altLang="ko-KR" sz="1600" b="1"/>
                <a:t>”</a:t>
              </a:r>
              <a:endParaRPr lang="en-US" altLang="ko-KR" sz="1600" b="1"/>
            </a:p>
          </p:txBody>
        </p:sp>
        <p:sp>
          <p:nvSpPr>
            <p:cNvPr id="61" name=""/>
            <p:cNvSpPr txBox="1"/>
            <p:nvPr/>
          </p:nvSpPr>
          <p:spPr>
            <a:xfrm>
              <a:off x="1706115" y="3807944"/>
              <a:ext cx="1829292" cy="338968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ko-KR" altLang="en-US" sz="1600" b="1"/>
                <a:t>웹앱의 </a:t>
              </a:r>
              <a:r>
                <a:rPr lang="en-US" altLang="ko-KR" sz="1600" b="1"/>
                <a:t>Page</a:t>
              </a:r>
              <a:r>
                <a:rPr lang="ko-KR" altLang="en-US" sz="1600" b="1"/>
                <a:t> 생성 </a:t>
              </a:r>
              <a:endParaRPr lang="ko-KR" altLang="en-US" sz="1600" b="1"/>
            </a:p>
          </p:txBody>
        </p:sp>
        <p:sp>
          <p:nvSpPr>
            <p:cNvPr id="62" name=""/>
            <p:cNvSpPr txBox="1"/>
            <p:nvPr/>
          </p:nvSpPr>
          <p:spPr>
            <a:xfrm>
              <a:off x="1633779" y="4305746"/>
              <a:ext cx="1877136" cy="338969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ko-KR" altLang="en-US" sz="1600" b="1"/>
                <a:t>서버와 데이터 통신</a:t>
              </a:r>
              <a:endParaRPr lang="ko-KR" altLang="en-US" sz="1600" b="1"/>
            </a:p>
          </p:txBody>
        </p:sp>
        <p:sp>
          <p:nvSpPr>
            <p:cNvPr id="63" name=""/>
            <p:cNvSpPr/>
            <p:nvPr/>
          </p:nvSpPr>
          <p:spPr>
            <a:xfrm>
              <a:off x="2526392" y="4816928"/>
              <a:ext cx="109613" cy="98652"/>
            </a:xfrm>
            <a:prstGeom prst="ellipse">
              <a:avLst/>
            </a:prstGeom>
            <a:ln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64" name=""/>
            <p:cNvSpPr/>
            <p:nvPr/>
          </p:nvSpPr>
          <p:spPr>
            <a:xfrm>
              <a:off x="2527535" y="5087946"/>
              <a:ext cx="109613" cy="98652"/>
            </a:xfrm>
            <a:prstGeom prst="ellipse">
              <a:avLst/>
            </a:prstGeom>
            <a:ln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65" name=""/>
            <p:cNvSpPr/>
            <p:nvPr/>
          </p:nvSpPr>
          <p:spPr>
            <a:xfrm>
              <a:off x="2528678" y="5358964"/>
              <a:ext cx="109613" cy="98652"/>
            </a:xfrm>
            <a:prstGeom prst="ellipse">
              <a:avLst/>
            </a:prstGeom>
            <a:ln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</p:grpSp>
      <p:grpSp>
        <p:nvGrpSpPr>
          <p:cNvPr id="103" name=""/>
          <p:cNvGrpSpPr/>
          <p:nvPr/>
        </p:nvGrpSpPr>
        <p:grpSpPr>
          <a:xfrm rot="0">
            <a:off x="4762500" y="2144268"/>
            <a:ext cx="2672660" cy="3741964"/>
            <a:chOff x="4762500" y="2144268"/>
            <a:chExt cx="2672660" cy="3741964"/>
          </a:xfrm>
        </p:grpSpPr>
        <p:sp>
          <p:nvSpPr>
            <p:cNvPr id="55" name=""/>
            <p:cNvSpPr/>
            <p:nvPr/>
          </p:nvSpPr>
          <p:spPr>
            <a:xfrm>
              <a:off x="4768160" y="2144268"/>
              <a:ext cx="2667000" cy="3741964"/>
            </a:xfrm>
            <a:prstGeom prst="roundRect">
              <a:avLst>
                <a:gd name="adj" fmla="val 10156"/>
              </a:avLst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56" name=""/>
            <p:cNvSpPr/>
            <p:nvPr/>
          </p:nvSpPr>
          <p:spPr>
            <a:xfrm>
              <a:off x="4762500" y="2165821"/>
              <a:ext cx="2667000" cy="721179"/>
            </a:xfrm>
            <a:prstGeom prst="roundRect">
              <a:avLst>
                <a:gd name="adj" fmla="val 10156"/>
              </a:avLst>
            </a:prstGeom>
            <a:solidFill>
              <a:srgbClr val="ebe4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b="1">
                  <a:solidFill>
                    <a:schemeClr val="accent1"/>
                  </a:solidFill>
                </a:rPr>
                <a:t>허진수</a:t>
              </a:r>
              <a:endParaRPr lang="ko-KR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66" name=""/>
            <p:cNvSpPr txBox="1"/>
            <p:nvPr/>
          </p:nvSpPr>
          <p:spPr>
            <a:xfrm>
              <a:off x="4777449" y="3227832"/>
              <a:ext cx="2645567" cy="33900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 sz="1600" b="1"/>
                <a:t>“</a:t>
              </a:r>
              <a:r>
                <a:rPr lang="ko-KR" altLang="en-US" sz="1600" b="1"/>
                <a:t> 프로젝트 진행 담당자 </a:t>
              </a:r>
              <a:r>
                <a:rPr lang="en-US" altLang="ko-KR" sz="1600" b="1"/>
                <a:t>”</a:t>
              </a:r>
              <a:endParaRPr lang="en-US" altLang="ko-KR" sz="1600" b="1"/>
            </a:p>
          </p:txBody>
        </p:sp>
        <p:sp>
          <p:nvSpPr>
            <p:cNvPr id="67" name=""/>
            <p:cNvSpPr txBox="1"/>
            <p:nvPr/>
          </p:nvSpPr>
          <p:spPr>
            <a:xfrm>
              <a:off x="5069841" y="3782374"/>
              <a:ext cx="2052317" cy="338969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ko-KR" sz="1600" b="1"/>
                <a:t>Github, Notion</a:t>
              </a:r>
              <a:r>
                <a:rPr lang="ko-KR" altLang="en-US" sz="1600" b="1"/>
                <a:t> 관리</a:t>
              </a:r>
              <a:endParaRPr lang="ko-KR" altLang="en-US" sz="1600" b="1"/>
            </a:p>
          </p:txBody>
        </p:sp>
        <p:sp>
          <p:nvSpPr>
            <p:cNvPr id="68" name=""/>
            <p:cNvSpPr txBox="1"/>
            <p:nvPr/>
          </p:nvSpPr>
          <p:spPr>
            <a:xfrm>
              <a:off x="5028546" y="4280176"/>
              <a:ext cx="2134908" cy="338969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ko-KR" altLang="en-US" sz="1600" b="1"/>
                <a:t>프론트 엔드 부분 도움</a:t>
              </a:r>
              <a:endParaRPr lang="ko-KR" altLang="en-US" sz="1600" b="1"/>
            </a:p>
          </p:txBody>
        </p:sp>
        <p:sp>
          <p:nvSpPr>
            <p:cNvPr id="69" name=""/>
            <p:cNvSpPr/>
            <p:nvPr/>
          </p:nvSpPr>
          <p:spPr>
            <a:xfrm>
              <a:off x="5984100" y="4807233"/>
              <a:ext cx="109613" cy="98652"/>
            </a:xfrm>
            <a:prstGeom prst="ellipse">
              <a:avLst/>
            </a:prstGeom>
            <a:ln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70" name=""/>
            <p:cNvSpPr/>
            <p:nvPr/>
          </p:nvSpPr>
          <p:spPr>
            <a:xfrm>
              <a:off x="5985243" y="5078251"/>
              <a:ext cx="109613" cy="98652"/>
            </a:xfrm>
            <a:prstGeom prst="ellipse">
              <a:avLst/>
            </a:prstGeom>
            <a:ln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71" name=""/>
            <p:cNvSpPr/>
            <p:nvPr/>
          </p:nvSpPr>
          <p:spPr>
            <a:xfrm>
              <a:off x="5986386" y="5349269"/>
              <a:ext cx="109613" cy="98652"/>
            </a:xfrm>
            <a:prstGeom prst="ellipse">
              <a:avLst/>
            </a:prstGeom>
            <a:ln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</p:grpSp>
      <p:grpSp>
        <p:nvGrpSpPr>
          <p:cNvPr id="102" name=""/>
          <p:cNvGrpSpPr/>
          <p:nvPr/>
        </p:nvGrpSpPr>
        <p:grpSpPr>
          <a:xfrm rot="0">
            <a:off x="8253876" y="2152215"/>
            <a:ext cx="2672660" cy="3741964"/>
            <a:chOff x="8539626" y="2152215"/>
            <a:chExt cx="2672660" cy="3741964"/>
          </a:xfrm>
        </p:grpSpPr>
        <p:sp>
          <p:nvSpPr>
            <p:cNvPr id="57" name=""/>
            <p:cNvSpPr/>
            <p:nvPr/>
          </p:nvSpPr>
          <p:spPr>
            <a:xfrm>
              <a:off x="8545286" y="2152215"/>
              <a:ext cx="2667000" cy="3741964"/>
            </a:xfrm>
            <a:prstGeom prst="roundRect">
              <a:avLst>
                <a:gd name="adj" fmla="val 10156"/>
              </a:avLst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58" name=""/>
            <p:cNvSpPr/>
            <p:nvPr/>
          </p:nvSpPr>
          <p:spPr>
            <a:xfrm>
              <a:off x="8539626" y="2173768"/>
              <a:ext cx="2667000" cy="721179"/>
            </a:xfrm>
            <a:prstGeom prst="roundRect">
              <a:avLst>
                <a:gd name="adj" fmla="val 10156"/>
              </a:avLst>
            </a:prstGeom>
            <a:solidFill>
              <a:srgbClr val="adb4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b="1">
                  <a:solidFill>
                    <a:schemeClr val="accent1"/>
                  </a:solidFill>
                </a:rPr>
                <a:t>여강인</a:t>
              </a:r>
              <a:endParaRPr lang="ko-KR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96" name=""/>
            <p:cNvSpPr txBox="1"/>
            <p:nvPr/>
          </p:nvSpPr>
          <p:spPr>
            <a:xfrm>
              <a:off x="8551048" y="3259497"/>
              <a:ext cx="2656152" cy="33904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 sz="1600" b="1"/>
                <a:t>“</a:t>
              </a:r>
              <a:r>
                <a:rPr lang="ko-KR" altLang="en-US" sz="1600" b="1"/>
                <a:t> 백 엔드 담당자 </a:t>
              </a:r>
              <a:r>
                <a:rPr lang="en-US" altLang="ko-KR" sz="1600" b="1"/>
                <a:t>”</a:t>
              </a:r>
              <a:endParaRPr lang="en-US" altLang="ko-KR" sz="1600" b="1"/>
            </a:p>
          </p:txBody>
        </p:sp>
        <p:sp>
          <p:nvSpPr>
            <p:cNvPr id="97" name=""/>
            <p:cNvSpPr txBox="1"/>
            <p:nvPr/>
          </p:nvSpPr>
          <p:spPr>
            <a:xfrm>
              <a:off x="8685197" y="3797359"/>
              <a:ext cx="2486233" cy="33458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 sz="1600" b="1"/>
                <a:t>GCP</a:t>
              </a:r>
              <a:r>
                <a:rPr lang="ko-KR" altLang="en-US" sz="1600" b="1"/>
                <a:t>로 서버 생성 및 관리</a:t>
              </a:r>
              <a:endParaRPr lang="ko-KR" altLang="en-US" sz="1600" b="1"/>
            </a:p>
          </p:txBody>
        </p:sp>
        <p:sp>
          <p:nvSpPr>
            <p:cNvPr id="98" name=""/>
            <p:cNvSpPr txBox="1"/>
            <p:nvPr/>
          </p:nvSpPr>
          <p:spPr>
            <a:xfrm>
              <a:off x="9014315" y="4326912"/>
              <a:ext cx="1679508" cy="338969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ko-KR" sz="1600" b="1"/>
                <a:t>API </a:t>
              </a:r>
              <a:r>
                <a:rPr lang="ko-KR" altLang="en-US" sz="1600" b="1"/>
                <a:t>생성 및 관리</a:t>
              </a:r>
              <a:endParaRPr lang="ko-KR" altLang="en-US" sz="1600" b="1"/>
            </a:p>
          </p:txBody>
        </p:sp>
        <p:sp>
          <p:nvSpPr>
            <p:cNvPr id="99" name=""/>
            <p:cNvSpPr/>
            <p:nvPr/>
          </p:nvSpPr>
          <p:spPr>
            <a:xfrm>
              <a:off x="9768786" y="4843386"/>
              <a:ext cx="109613" cy="98652"/>
            </a:xfrm>
            <a:prstGeom prst="ellipse">
              <a:avLst/>
            </a:prstGeom>
            <a:ln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100" name=""/>
            <p:cNvSpPr/>
            <p:nvPr/>
          </p:nvSpPr>
          <p:spPr>
            <a:xfrm>
              <a:off x="9769929" y="5114404"/>
              <a:ext cx="109613" cy="98652"/>
            </a:xfrm>
            <a:prstGeom prst="ellipse">
              <a:avLst/>
            </a:prstGeom>
            <a:ln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101" name=""/>
            <p:cNvSpPr/>
            <p:nvPr/>
          </p:nvSpPr>
          <p:spPr>
            <a:xfrm>
              <a:off x="9771072" y="5385422"/>
              <a:ext cx="109613" cy="98652"/>
            </a:xfrm>
            <a:prstGeom prst="ellipse">
              <a:avLst/>
            </a:prstGeom>
            <a:ln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7236" y="127626"/>
            <a:ext cx="2788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개요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12054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3060382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362860" y="1224143"/>
            <a:ext cx="1930851" cy="5741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</a:rPr>
              <a:t>-</a:t>
            </a:r>
            <a:r>
              <a:rPr lang="ko-KR" altLang="en-US" sz="32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</a:rPr>
              <a:t>  개발</a:t>
            </a:r>
            <a:r>
              <a:rPr lang="en-US" altLang="ko-KR" sz="32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</a:rPr>
              <a:t> </a:t>
            </a:r>
            <a:r>
              <a:rPr lang="ko-KR" altLang="en-US" sz="32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</a:rPr>
              <a:t>환경</a:t>
            </a:r>
            <a:endParaRPr lang="ko-KR" altLang="en-US" sz="3200" b="1" spc="-300">
              <a:ln w="9525">
                <a:solidFill>
                  <a:schemeClr val="lt1"/>
                </a:solidFill>
              </a:ln>
              <a:solidFill>
                <a:schemeClr val="accent1"/>
              </a:solidFill>
            </a:endParaRPr>
          </a:p>
        </p:txBody>
      </p:sp>
      <p:grpSp>
        <p:nvGrpSpPr>
          <p:cNvPr id="122" name=""/>
          <p:cNvGrpSpPr/>
          <p:nvPr/>
        </p:nvGrpSpPr>
        <p:grpSpPr>
          <a:xfrm rot="0">
            <a:off x="6784370" y="1943185"/>
            <a:ext cx="2703754" cy="1980247"/>
            <a:chOff x="6658506" y="3861791"/>
            <a:chExt cx="2703754" cy="1980247"/>
          </a:xfrm>
        </p:grpSpPr>
        <p:sp>
          <p:nvSpPr>
            <p:cNvPr id="111" name=""/>
            <p:cNvSpPr/>
            <p:nvPr/>
          </p:nvSpPr>
          <p:spPr>
            <a:xfrm>
              <a:off x="6658506" y="3861791"/>
              <a:ext cx="2700337" cy="1980247"/>
            </a:xfrm>
            <a:prstGeom prst="roundRect">
              <a:avLst>
                <a:gd name="adj" fmla="val 10156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112" name=""/>
            <p:cNvSpPr/>
            <p:nvPr/>
          </p:nvSpPr>
          <p:spPr>
            <a:xfrm>
              <a:off x="6661923" y="3865995"/>
              <a:ext cx="2700337" cy="432054"/>
            </a:xfrm>
            <a:prstGeom prst="roundRect">
              <a:avLst>
                <a:gd name="adj" fmla="val 24438"/>
              </a:avLst>
            </a:prstGeom>
            <a:solidFill>
              <a:srgbClr val="ffffff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en-US" altLang="ko-KR" b="1">
                  <a:solidFill>
                    <a:schemeClr val="dk1"/>
                  </a:solidFill>
                </a:rPr>
                <a:t>Back-End</a:t>
              </a:r>
              <a:endParaRPr lang="en-US" altLang="ko-KR" b="1">
                <a:solidFill>
                  <a:schemeClr val="dk1"/>
                </a:solidFill>
              </a:endParaRPr>
            </a:p>
          </p:txBody>
        </p:sp>
        <p:pic>
          <p:nvPicPr>
            <p:cNvPr id="117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735233" y="4429125"/>
              <a:ext cx="1260157" cy="656332"/>
            </a:xfrm>
            <a:prstGeom prst="rect">
              <a:avLst/>
            </a:prstGeom>
          </p:spPr>
        </p:pic>
        <p:pic>
          <p:nvPicPr>
            <p:cNvPr id="118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28517" y="4420129"/>
              <a:ext cx="1260157" cy="1201087"/>
            </a:xfrm>
            <a:prstGeom prst="rect">
              <a:avLst/>
            </a:prstGeom>
          </p:spPr>
        </p:pic>
        <p:pic>
          <p:nvPicPr>
            <p:cNvPr id="119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949018" y="5103283"/>
              <a:ext cx="900112" cy="711464"/>
            </a:xfrm>
            <a:prstGeom prst="rect">
              <a:avLst/>
            </a:prstGeom>
          </p:spPr>
        </p:pic>
      </p:grpSp>
      <p:grpSp>
        <p:nvGrpSpPr>
          <p:cNvPr id="121" name=""/>
          <p:cNvGrpSpPr/>
          <p:nvPr/>
        </p:nvGrpSpPr>
        <p:grpSpPr>
          <a:xfrm rot="0">
            <a:off x="2619005" y="1955649"/>
            <a:ext cx="2736738" cy="2025953"/>
            <a:chOff x="1285505" y="3860648"/>
            <a:chExt cx="2736738" cy="2025953"/>
          </a:xfrm>
        </p:grpSpPr>
        <p:grpSp>
          <p:nvGrpSpPr>
            <p:cNvPr id="109" name=""/>
            <p:cNvGrpSpPr/>
            <p:nvPr/>
          </p:nvGrpSpPr>
          <p:grpSpPr>
            <a:xfrm rot="0">
              <a:off x="1285505" y="3860648"/>
              <a:ext cx="2736738" cy="2025952"/>
              <a:chOff x="1327839" y="2122374"/>
              <a:chExt cx="2536588" cy="1877786"/>
            </a:xfrm>
          </p:grpSpPr>
          <p:sp>
            <p:nvSpPr>
              <p:cNvPr id="53" name=""/>
              <p:cNvSpPr/>
              <p:nvPr/>
            </p:nvSpPr>
            <p:spPr>
              <a:xfrm>
                <a:off x="1333499" y="2122374"/>
                <a:ext cx="2530928" cy="1877786"/>
              </a:xfrm>
              <a:prstGeom prst="roundRect">
                <a:avLst>
                  <a:gd name="adj" fmla="val 10156"/>
                </a:avLst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54" name=""/>
              <p:cNvSpPr/>
              <p:nvPr/>
            </p:nvSpPr>
            <p:spPr>
              <a:xfrm>
                <a:off x="1327839" y="2143927"/>
                <a:ext cx="2530928" cy="394608"/>
              </a:xfrm>
              <a:prstGeom prst="roundRect">
                <a:avLst>
                  <a:gd name="adj" fmla="val 10156"/>
                </a:avLst>
              </a:prstGeom>
              <a:solidFill>
                <a:srgbClr val="9797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r>
                  <a:rPr lang="en-US" altLang="ko-KR" b="1">
                    <a:solidFill>
                      <a:schemeClr val="lt1"/>
                    </a:solidFill>
                  </a:rPr>
                  <a:t>Front-End</a:t>
                </a:r>
                <a:endParaRPr lang="en-US" altLang="ko-KR" b="1">
                  <a:solidFill>
                    <a:schemeClr val="lt1"/>
                  </a:solidFill>
                </a:endParaRPr>
              </a:p>
            </p:txBody>
          </p:sp>
          <p:sp>
            <p:nvSpPr>
              <p:cNvPr id="105" name=""/>
              <p:cNvSpPr/>
              <p:nvPr/>
            </p:nvSpPr>
            <p:spPr>
              <a:xfrm>
                <a:off x="1464128" y="2287360"/>
                <a:ext cx="108013" cy="10801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106" name=""/>
              <p:cNvSpPr/>
              <p:nvPr/>
            </p:nvSpPr>
            <p:spPr>
              <a:xfrm>
                <a:off x="1617671" y="2288503"/>
                <a:ext cx="108013" cy="108013"/>
              </a:xfrm>
              <a:prstGeom prst="ellipse">
                <a:avLst/>
              </a:prstGeom>
              <a:solidFill>
                <a:srgbClr val="ffe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107" name=""/>
              <p:cNvSpPr/>
              <p:nvPr/>
            </p:nvSpPr>
            <p:spPr>
              <a:xfrm>
                <a:off x="1780739" y="2289646"/>
                <a:ext cx="108013" cy="108013"/>
              </a:xfrm>
              <a:prstGeom prst="ellipse">
                <a:avLst/>
              </a:prstGeom>
              <a:solidFill>
                <a:srgbClr val="00ff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pic>
            <p:nvPicPr>
              <p:cNvPr id="108" name="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81655" y="2648496"/>
                <a:ext cx="1167996" cy="555609"/>
              </a:xfrm>
              <a:prstGeom prst="rect">
                <a:avLst/>
              </a:prstGeom>
            </p:spPr>
          </p:pic>
        </p:grpSp>
        <p:pic>
          <p:nvPicPr>
            <p:cNvPr id="120" name="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438399" y="5041899"/>
              <a:ext cx="1260157" cy="735091"/>
            </a:xfrm>
            <a:prstGeom prst="rect">
              <a:avLst/>
            </a:prstGeom>
          </p:spPr>
        </p:pic>
      </p:grpSp>
      <p:grpSp>
        <p:nvGrpSpPr>
          <p:cNvPr id="132" name=""/>
          <p:cNvGrpSpPr/>
          <p:nvPr/>
        </p:nvGrpSpPr>
        <p:grpSpPr>
          <a:xfrm rot="0">
            <a:off x="1853294" y="4336596"/>
            <a:ext cx="2743200" cy="2274570"/>
            <a:chOff x="1853294" y="4336596"/>
            <a:chExt cx="2743200" cy="2274570"/>
          </a:xfrm>
        </p:grpSpPr>
        <p:pic>
          <p:nvPicPr>
            <p:cNvPr id="123" name="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853294" y="4807404"/>
              <a:ext cx="2743200" cy="1590675"/>
            </a:xfrm>
            <a:prstGeom prst="rect">
              <a:avLst/>
            </a:prstGeom>
          </p:spPr>
        </p:pic>
        <p:sp>
          <p:nvSpPr>
            <p:cNvPr id="126" name=""/>
            <p:cNvSpPr txBox="1"/>
            <p:nvPr/>
          </p:nvSpPr>
          <p:spPr>
            <a:xfrm>
              <a:off x="2494188" y="4336596"/>
              <a:ext cx="1525634" cy="366849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ko-KR" b="1"/>
                <a:t>Version </a:t>
              </a:r>
              <a:r>
                <a:rPr lang="ko-KR" altLang="en-US" b="1"/>
                <a:t>관리</a:t>
              </a:r>
              <a:endParaRPr lang="ko-KR" altLang="en-US" b="1"/>
            </a:p>
          </p:txBody>
        </p:sp>
        <p:sp>
          <p:nvSpPr>
            <p:cNvPr id="129" name=""/>
            <p:cNvSpPr txBox="1"/>
            <p:nvPr/>
          </p:nvSpPr>
          <p:spPr>
            <a:xfrm>
              <a:off x="2661337" y="6369283"/>
              <a:ext cx="1211528" cy="241883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ko-KR" altLang="en-US" sz="1000" b="1"/>
                <a:t>참고</a:t>
              </a:r>
              <a:r>
                <a:rPr lang="en-US" altLang="ko-KR" sz="1000" b="1"/>
                <a:t>:</a:t>
              </a:r>
              <a:r>
                <a:rPr lang="ko-KR" altLang="en-US" sz="1000" b="1"/>
                <a:t> </a:t>
              </a:r>
              <a:r>
                <a:rPr lang="en-US" altLang="ko-KR" sz="1000" b="1">
                  <a:hlinkClick r:id="rId8"/>
                </a:rPr>
                <a:t>Github </a:t>
              </a:r>
              <a:r>
                <a:rPr lang="ko-KR" altLang="en-US" sz="1000" b="1">
                  <a:hlinkClick r:id="rId8"/>
                </a:rPr>
                <a:t>이동</a:t>
              </a:r>
              <a:endParaRPr lang="ko-KR" altLang="en-US" sz="1000" b="1"/>
            </a:p>
          </p:txBody>
        </p:sp>
      </p:grpSp>
      <p:grpSp>
        <p:nvGrpSpPr>
          <p:cNvPr id="133" name=""/>
          <p:cNvGrpSpPr/>
          <p:nvPr/>
        </p:nvGrpSpPr>
        <p:grpSpPr>
          <a:xfrm rot="0">
            <a:off x="5285898" y="4335017"/>
            <a:ext cx="1620202" cy="2285456"/>
            <a:chOff x="5285898" y="4335017"/>
            <a:chExt cx="1620202" cy="2285456"/>
          </a:xfrm>
        </p:grpSpPr>
        <p:pic>
          <p:nvPicPr>
            <p:cNvPr id="124" name="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285898" y="4558393"/>
              <a:ext cx="1620202" cy="1898674"/>
            </a:xfrm>
            <a:prstGeom prst="rect">
              <a:avLst/>
            </a:prstGeom>
          </p:spPr>
        </p:pic>
        <p:sp>
          <p:nvSpPr>
            <p:cNvPr id="127" name=""/>
            <p:cNvSpPr txBox="1"/>
            <p:nvPr/>
          </p:nvSpPr>
          <p:spPr>
            <a:xfrm>
              <a:off x="5621246" y="4335017"/>
              <a:ext cx="949507" cy="367067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ko-KR" b="1"/>
                <a:t>Design</a:t>
              </a:r>
              <a:endParaRPr lang="en-US" altLang="ko-KR" b="1"/>
            </a:p>
          </p:txBody>
        </p:sp>
        <p:sp>
          <p:nvSpPr>
            <p:cNvPr id="130" name=""/>
            <p:cNvSpPr txBox="1"/>
            <p:nvPr/>
          </p:nvSpPr>
          <p:spPr>
            <a:xfrm>
              <a:off x="5529684" y="6378590"/>
              <a:ext cx="1134006" cy="241883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ko-KR" altLang="en-US" sz="1000" b="1"/>
                <a:t>참고</a:t>
              </a:r>
              <a:r>
                <a:rPr lang="en-US" altLang="ko-KR" sz="1000" b="1"/>
                <a:t>:</a:t>
              </a:r>
              <a:r>
                <a:rPr lang="ko-KR" altLang="en-US" sz="1000" b="1">
                  <a:hlinkClick r:id="rId10"/>
                </a:rPr>
                <a:t>피그마 이동</a:t>
              </a:r>
              <a:endParaRPr lang="ko-KR" altLang="en-US" sz="1000" b="1"/>
            </a:p>
          </p:txBody>
        </p:sp>
      </p:grpSp>
      <p:grpSp>
        <p:nvGrpSpPr>
          <p:cNvPr id="134" name=""/>
          <p:cNvGrpSpPr/>
          <p:nvPr/>
        </p:nvGrpSpPr>
        <p:grpSpPr>
          <a:xfrm rot="0">
            <a:off x="8270420" y="4353849"/>
            <a:ext cx="1536192" cy="2330796"/>
            <a:chOff x="8270420" y="4353849"/>
            <a:chExt cx="1536192" cy="2330796"/>
          </a:xfrm>
        </p:grpSpPr>
        <p:pic>
          <p:nvPicPr>
            <p:cNvPr id="125" name="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8270420" y="4670651"/>
              <a:ext cx="1536192" cy="1800225"/>
            </a:xfrm>
            <a:prstGeom prst="rect">
              <a:avLst/>
            </a:prstGeom>
          </p:spPr>
        </p:pic>
        <p:sp>
          <p:nvSpPr>
            <p:cNvPr id="128" name=""/>
            <p:cNvSpPr txBox="1"/>
            <p:nvPr/>
          </p:nvSpPr>
          <p:spPr>
            <a:xfrm>
              <a:off x="8512547" y="4353849"/>
              <a:ext cx="1141993" cy="367285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ko-KR" altLang="en-US" b="1"/>
                <a:t>개발 기록</a:t>
              </a:r>
              <a:endParaRPr lang="ko-KR" altLang="en-US" b="1"/>
            </a:p>
          </p:txBody>
        </p:sp>
        <p:sp>
          <p:nvSpPr>
            <p:cNvPr id="131" name=""/>
            <p:cNvSpPr txBox="1"/>
            <p:nvPr/>
          </p:nvSpPr>
          <p:spPr>
            <a:xfrm>
              <a:off x="8517595" y="6440965"/>
              <a:ext cx="1165520" cy="243680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ko-KR" altLang="en-US" sz="1000" b="1"/>
                <a:t>참고</a:t>
              </a:r>
              <a:r>
                <a:rPr lang="en-US" altLang="ko-KR" sz="1000" b="1"/>
                <a:t>:</a:t>
              </a:r>
              <a:r>
                <a:rPr lang="en-US" altLang="ko-KR" sz="1000" b="1">
                  <a:hlinkClick r:id="rId12"/>
                </a:rPr>
                <a:t>Notion</a:t>
              </a:r>
              <a:r>
                <a:rPr lang="ko-KR" altLang="en-US" sz="1000" b="1">
                  <a:hlinkClick r:id="rId12"/>
                </a:rPr>
                <a:t> 이동</a:t>
              </a:r>
              <a:endParaRPr lang="ko-KR" altLang="en-US" sz="1000" b="1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6416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1512" y="2983826"/>
            <a:ext cx="1086803" cy="4527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accent6">
                    <a:lumMod val="60000"/>
                    <a:lumOff val="40000"/>
                  </a:schemeClr>
                </a:solidFill>
              </a:rPr>
              <a:t>Part 2,</a:t>
            </a:r>
            <a:endParaRPr lang="en-US" altLang="ko-KR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8674" y="3429000"/>
            <a:ext cx="2763203" cy="5124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6">
                    <a:lumMod val="40000"/>
                    <a:lumOff val="60000"/>
                  </a:schemeClr>
                </a:solidFill>
              </a:rPr>
              <a:t>프로젝트 진행 일정</a:t>
            </a:r>
            <a:endParaRPr lang="ko-KR" altLang="en-US" sz="2800" b="1" spc="-30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2269</ep:Words>
  <ep:PresentationFormat>와이드스크린</ep:PresentationFormat>
  <ep:Paragraphs>386</ep:Paragraphs>
  <ep:Slides>32</ep:Slides>
  <ep:Notes>0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ep:HeadingPairs>
  <ep:TitlesOfParts>
    <vt:vector size="3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2020-05-25T00:38:46.000</dcterms:created>
  <dc:creator>Yu Saebyeol</dc:creator>
  <cp:lastModifiedBy>user</cp:lastModifiedBy>
  <dcterms:modified xsi:type="dcterms:W3CDTF">2022-06-12T16:21:45.000</dcterms:modified>
  <cp:revision>184</cp:revision>
  <dc:title>PowerPoint 프레젠테이션</dc:title>
  <cp:version>1000.0000.01</cp:version>
</cp:coreProperties>
</file>